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62" r:id="rId4"/>
    <p:sldId id="282" r:id="rId5"/>
    <p:sldId id="264" r:id="rId6"/>
    <p:sldId id="273" r:id="rId7"/>
    <p:sldId id="277" r:id="rId8"/>
    <p:sldId id="276" r:id="rId9"/>
    <p:sldId id="275" r:id="rId10"/>
    <p:sldId id="283" r:id="rId11"/>
    <p:sldId id="278" r:id="rId12"/>
    <p:sldId id="279" r:id="rId13"/>
    <p:sldId id="280" r:id="rId14"/>
    <p:sldId id="281" r:id="rId15"/>
  </p:sldIdLst>
  <p:sldSz cx="18288000" cy="10287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950"/>
    <a:srgbClr val="E1393E"/>
    <a:srgbClr val="AA0000"/>
    <a:srgbClr val="192F60"/>
    <a:srgbClr val="0032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2962" autoAdjust="0"/>
  </p:normalViewPr>
  <p:slideViewPr>
    <p:cSldViewPr>
      <p:cViewPr varScale="1">
        <p:scale>
          <a:sx n="75" d="100"/>
          <a:sy n="75" d="100"/>
        </p:scale>
        <p:origin x="5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D30B6F-DA58-4195-9010-CD669C07B352}" type="datetimeFigureOut">
              <a:rPr lang="ru-RU" smtClean="0"/>
              <a:t>01.09.2021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EF1DC3-BBAF-4785-A2BC-E9790E2998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61398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F1DC3-BBAF-4785-A2BC-E9790E2998F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8603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F1DC3-BBAF-4785-A2BC-E9790E2998F7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6707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F1DC3-BBAF-4785-A2BC-E9790E2998F7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91488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F1DC3-BBAF-4785-A2BC-E9790E2998F7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0338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192"/>
                    </a14:imgEffect>
                    <a14:imgEffect>
                      <a14:saturation sat="105000"/>
                    </a14:imgEffect>
                  </a14:imgLayer>
                </a14:imgProps>
              </a:ext>
            </a:extLst>
          </a:blip>
          <a:srcRect t="1609" b="11542"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10"/>
          <p:cNvGrpSpPr/>
          <p:nvPr/>
        </p:nvGrpSpPr>
        <p:grpSpPr>
          <a:xfrm>
            <a:off x="1143000" y="6671865"/>
            <a:ext cx="15468600" cy="3908895"/>
            <a:chOff x="-1104864" y="-3189126"/>
            <a:chExt cx="13848603" cy="10788731"/>
          </a:xfrm>
        </p:grpSpPr>
        <p:sp>
          <p:nvSpPr>
            <p:cNvPr id="11" name="TextBox 11"/>
            <p:cNvSpPr txBox="1"/>
            <p:nvPr/>
          </p:nvSpPr>
          <p:spPr>
            <a:xfrm>
              <a:off x="-1104864" y="-3189126"/>
              <a:ext cx="13848603" cy="8494777"/>
            </a:xfrm>
            <a:prstGeom prst="rect">
              <a:avLst/>
            </a:prstGeom>
            <a:effectLst>
              <a:glow rad="63500">
                <a:srgbClr val="001950">
                  <a:alpha val="40000"/>
                </a:srgbClr>
              </a:glow>
            </a:effectLst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5000" b="1" dirty="0">
                  <a:effectLst>
                    <a:glow rad="101600">
                      <a:schemeClr val="bg1"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ОПЫТ ПРИМЕНЕНИЯ ИЗНОСОСТОЙКОГО ТОНКОСЛОЙНОГО ПОЛИМЕРНОГО ПОКРЫТИЯ</a:t>
              </a:r>
              <a:r>
                <a:rPr lang="ru-RU" sz="5000" b="1" dirty="0">
                  <a:effectLst>
                    <a:glow rad="101600">
                      <a:schemeClr val="bg1"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b="1" dirty="0">
                  <a:solidFill>
                    <a:srgbClr val="FF0000"/>
                  </a:solidFill>
                  <a:effectLst>
                    <a:glow rad="101600">
                      <a:schemeClr val="bg1"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MATACRYL®</a:t>
              </a:r>
            </a:p>
            <a:p>
              <a:endParaRPr lang="en-US" sz="5000" b="1" dirty="0">
                <a:solidFill>
                  <a:schemeClr val="bg1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5334330"/>
              <a:ext cx="8235368" cy="2265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440"/>
                </a:lnSpc>
                <a:spcBef>
                  <a:spcPct val="0"/>
                </a:spcBef>
              </a:pPr>
              <a:r>
                <a:rPr lang="en-US" sz="4600">
                  <a:solidFill>
                    <a:srgbClr val="EB103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   </a:t>
              </a:r>
            </a:p>
          </p:txBody>
        </p:sp>
      </p:grp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47700"/>
            <a:ext cx="5436668" cy="817245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  <a:outerShdw blurRad="50800" dist="38100" dir="2700000" algn="tl" rotWithShape="0">
              <a:schemeClr val="bg1"/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араллелограмм 14"/>
          <p:cNvSpPr/>
          <p:nvPr/>
        </p:nvSpPr>
        <p:spPr>
          <a:xfrm>
            <a:off x="-302421" y="876300"/>
            <a:ext cx="16855876" cy="1287720"/>
          </a:xfrm>
          <a:prstGeom prst="parallelogram">
            <a:avLst/>
          </a:prstGeom>
          <a:solidFill>
            <a:srgbClr val="AA0000">
              <a:alpha val="8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араллелограмм 15"/>
          <p:cNvSpPr/>
          <p:nvPr/>
        </p:nvSpPr>
        <p:spPr>
          <a:xfrm>
            <a:off x="-683422" y="1104900"/>
            <a:ext cx="16522861" cy="1174045"/>
          </a:xfrm>
          <a:prstGeom prst="parallelogram">
            <a:avLst/>
          </a:prstGeom>
          <a:solidFill>
            <a:srgbClr val="001950">
              <a:alpha val="8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Group 2"/>
          <p:cNvGrpSpPr/>
          <p:nvPr/>
        </p:nvGrpSpPr>
        <p:grpSpPr>
          <a:xfrm>
            <a:off x="17071728" y="9029700"/>
            <a:ext cx="569595" cy="228600"/>
            <a:chOff x="0" y="0"/>
            <a:chExt cx="759460" cy="304800"/>
          </a:xfrm>
        </p:grpSpPr>
        <p:grpSp>
          <p:nvGrpSpPr>
            <p:cNvPr id="3" name="Group 3"/>
            <p:cNvGrpSpPr>
              <a:grpSpLocks noChangeAspect="1"/>
            </p:cNvGrpSpPr>
            <p:nvPr/>
          </p:nvGrpSpPr>
          <p:grpSpPr>
            <a:xfrm>
              <a:off x="0" y="0"/>
              <a:ext cx="304800" cy="304800"/>
              <a:chOff x="0" y="0"/>
              <a:chExt cx="1708150" cy="170815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708150" cy="1708150"/>
              </a:xfrm>
              <a:custGeom>
                <a:avLst/>
                <a:gdLst/>
                <a:ahLst/>
                <a:cxnLst/>
                <a:rect l="l" t="t" r="r" b="b"/>
                <a:pathLst>
                  <a:path w="1708150" h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EB1032"/>
              </a:solidFill>
            </p:spPr>
          </p:sp>
        </p:grpSp>
        <p:grpSp>
          <p:nvGrpSpPr>
            <p:cNvPr id="5" name="Group 5"/>
            <p:cNvGrpSpPr>
              <a:grpSpLocks noChangeAspect="1"/>
            </p:cNvGrpSpPr>
            <p:nvPr/>
          </p:nvGrpSpPr>
          <p:grpSpPr>
            <a:xfrm>
              <a:off x="454660" y="0"/>
              <a:ext cx="304800" cy="304800"/>
              <a:chOff x="0" y="0"/>
              <a:chExt cx="6350000" cy="63500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4928870" y="0"/>
                      <a:pt x="6350000" y="1421130"/>
                      <a:pt x="6350000" y="3175000"/>
                    </a:cubicBezTo>
                    <a:cubicBezTo>
                      <a:pt x="6350000" y="4928870"/>
                      <a:pt x="4928870" y="6350000"/>
                      <a:pt x="3175000" y="6350000"/>
                    </a:cubicBezTo>
                    <a:cubicBezTo>
                      <a:pt x="1421130" y="6350000"/>
                      <a:pt x="0" y="4928870"/>
                      <a:pt x="0" y="3175000"/>
                    </a:cubicBezTo>
                    <a:cubicBezTo>
                      <a:pt x="0" y="1421130"/>
                      <a:pt x="1421130" y="0"/>
                      <a:pt x="3175000" y="0"/>
                    </a:cubicBezTo>
                    <a:close/>
                  </a:path>
                </a:pathLst>
              </a:custGeom>
              <a:solidFill>
                <a:srgbClr val="EB1032"/>
              </a:solidFill>
            </p:spPr>
          </p:sp>
        </p:grpSp>
      </p:grpSp>
      <p:sp>
        <p:nvSpPr>
          <p:cNvPr id="10" name="TextBox 10"/>
          <p:cNvSpPr txBox="1"/>
          <p:nvPr/>
        </p:nvSpPr>
        <p:spPr>
          <a:xfrm>
            <a:off x="767177" y="1357106"/>
            <a:ext cx="6566298" cy="5859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69"/>
              </a:lnSpc>
              <a:spcBef>
                <a:spcPct val="0"/>
              </a:spcBef>
            </a:pP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ОПЫТ ПРИМЕНЕНИЯ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690640" y="8431138"/>
            <a:ext cx="6316109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43"/>
              </a:lnSpc>
            </a:pPr>
            <a:endParaRPr lang="en-US" sz="2516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2843"/>
              </a:lnSpc>
            </a:pPr>
            <a:endParaRPr lang="en-US" sz="2516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8458201" y="8277249"/>
            <a:ext cx="7086599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Серия пешеходных мостов на трассе М-4 “ДОН”</a:t>
            </a:r>
          </a:p>
        </p:txBody>
      </p:sp>
      <p:sp>
        <p:nvSpPr>
          <p:cNvPr id="19" name="TextBox 12"/>
          <p:cNvSpPr txBox="1"/>
          <p:nvPr/>
        </p:nvSpPr>
        <p:spPr>
          <a:xfrm>
            <a:off x="1361031" y="8051546"/>
            <a:ext cx="6238258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Пешеходные дорожки разводного пролета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Дворцового моста, Санкт-Петербург, 2013 г.</a:t>
            </a:r>
          </a:p>
        </p:txBody>
      </p:sp>
      <p:pic>
        <p:nvPicPr>
          <p:cNvPr id="26" name="Picture 1632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60" b="38978"/>
          <a:stretch/>
        </p:blipFill>
        <p:spPr bwMode="auto">
          <a:xfrm>
            <a:off x="8458201" y="3142589"/>
            <a:ext cx="6781800" cy="4455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25" y="9512904"/>
            <a:ext cx="3744475" cy="56287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176" y="3142589"/>
            <a:ext cx="7425969" cy="4455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2077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араллелограмм 19"/>
          <p:cNvSpPr/>
          <p:nvPr/>
        </p:nvSpPr>
        <p:spPr>
          <a:xfrm>
            <a:off x="-302421" y="876300"/>
            <a:ext cx="16855876" cy="1287720"/>
          </a:xfrm>
          <a:prstGeom prst="parallelogram">
            <a:avLst/>
          </a:prstGeom>
          <a:solidFill>
            <a:srgbClr val="AA0000">
              <a:alpha val="8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араллелограмм 20"/>
          <p:cNvSpPr/>
          <p:nvPr/>
        </p:nvSpPr>
        <p:spPr>
          <a:xfrm>
            <a:off x="-683422" y="1104900"/>
            <a:ext cx="16522861" cy="1174045"/>
          </a:xfrm>
          <a:prstGeom prst="parallelogram">
            <a:avLst/>
          </a:prstGeom>
          <a:solidFill>
            <a:srgbClr val="001950">
              <a:alpha val="8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Group 2"/>
          <p:cNvGrpSpPr/>
          <p:nvPr/>
        </p:nvGrpSpPr>
        <p:grpSpPr>
          <a:xfrm>
            <a:off x="17071728" y="9029700"/>
            <a:ext cx="569595" cy="228600"/>
            <a:chOff x="0" y="0"/>
            <a:chExt cx="759460" cy="304800"/>
          </a:xfrm>
        </p:grpSpPr>
        <p:grpSp>
          <p:nvGrpSpPr>
            <p:cNvPr id="3" name="Group 3"/>
            <p:cNvGrpSpPr>
              <a:grpSpLocks noChangeAspect="1"/>
            </p:cNvGrpSpPr>
            <p:nvPr/>
          </p:nvGrpSpPr>
          <p:grpSpPr>
            <a:xfrm>
              <a:off x="0" y="0"/>
              <a:ext cx="304800" cy="304800"/>
              <a:chOff x="0" y="0"/>
              <a:chExt cx="1708150" cy="170815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708150" cy="1708150"/>
              </a:xfrm>
              <a:custGeom>
                <a:avLst/>
                <a:gdLst/>
                <a:ahLst/>
                <a:cxnLst/>
                <a:rect l="l" t="t" r="r" b="b"/>
                <a:pathLst>
                  <a:path w="1708150" h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id="5" name="Group 5"/>
            <p:cNvGrpSpPr>
              <a:grpSpLocks noChangeAspect="1"/>
            </p:cNvGrpSpPr>
            <p:nvPr/>
          </p:nvGrpSpPr>
          <p:grpSpPr>
            <a:xfrm>
              <a:off x="454660" y="0"/>
              <a:ext cx="304800" cy="304800"/>
              <a:chOff x="0" y="0"/>
              <a:chExt cx="6350000" cy="63500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4928870" y="0"/>
                      <a:pt x="6350000" y="1421130"/>
                      <a:pt x="6350000" y="3175000"/>
                    </a:cubicBezTo>
                    <a:cubicBezTo>
                      <a:pt x="6350000" y="4928870"/>
                      <a:pt x="4928870" y="6350000"/>
                      <a:pt x="3175000" y="6350000"/>
                    </a:cubicBezTo>
                    <a:cubicBezTo>
                      <a:pt x="1421130" y="6350000"/>
                      <a:pt x="0" y="4928870"/>
                      <a:pt x="0" y="3175000"/>
                    </a:cubicBezTo>
                    <a:cubicBezTo>
                      <a:pt x="0" y="1421130"/>
                      <a:pt x="1421130" y="0"/>
                      <a:pt x="31750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400800" y="3553434"/>
            <a:ext cx="3809958" cy="380995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47800" y="3658855"/>
            <a:ext cx="3748748" cy="4001254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645193" y="1379031"/>
            <a:ext cx="15090164" cy="11285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00"/>
              </a:lnSpc>
            </a:pPr>
            <a:r>
              <a:rPr lang="en-US" sz="3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ПОСТОЯННАЯ РАБОТА СО ВСЕМИ УЧАСТНИКАМИ ПРОЕКТА</a:t>
            </a:r>
          </a:p>
          <a:p>
            <a:pPr>
              <a:lnSpc>
                <a:spcPts val="4400"/>
              </a:lnSpc>
            </a:pPr>
            <a:endParaRPr lang="en-US" sz="3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2291863" y="7760480"/>
            <a:ext cx="2767477" cy="516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00"/>
              </a:lnSpc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ЗАКАЗЧИК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705600" y="7748810"/>
            <a:ext cx="4608143" cy="5282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0"/>
              </a:lnSpc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ПРОЕКТИРОВЩИК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227692" y="7760480"/>
            <a:ext cx="3192246" cy="516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0"/>
              </a:lnSpc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ПОДРЯДЧИК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108338" y="3822305"/>
            <a:ext cx="3430954" cy="354532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25" y="9512904"/>
            <a:ext cx="3744475" cy="56287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араллелограмм 14"/>
          <p:cNvSpPr/>
          <p:nvPr/>
        </p:nvSpPr>
        <p:spPr>
          <a:xfrm>
            <a:off x="8229600" y="1562100"/>
            <a:ext cx="13258800" cy="8701509"/>
          </a:xfrm>
          <a:prstGeom prst="parallelogram">
            <a:avLst/>
          </a:prstGeom>
          <a:solidFill>
            <a:srgbClr val="001950">
              <a:alpha val="8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араллелограмм 15"/>
          <p:cNvSpPr/>
          <p:nvPr/>
        </p:nvSpPr>
        <p:spPr>
          <a:xfrm>
            <a:off x="9372600" y="38100"/>
            <a:ext cx="13258800" cy="10287000"/>
          </a:xfrm>
          <a:prstGeom prst="parallelogram">
            <a:avLst/>
          </a:prstGeom>
          <a:solidFill>
            <a:srgbClr val="AA0000">
              <a:alpha val="8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2"/>
          <p:cNvSpPr txBox="1"/>
          <p:nvPr/>
        </p:nvSpPr>
        <p:spPr>
          <a:xfrm>
            <a:off x="10972800" y="4928046"/>
            <a:ext cx="7725011" cy="1949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849"/>
              </a:lnSpc>
            </a:pP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АКТИВНОЕ «ПРИНУДИТЕЛЬНОЕ» УЧАСТИЕ В ТЕХНИЧЕСКОЙ ПОДДЕРЖКЕ ВСЕХ ПРОЕКТОВ</a:t>
            </a:r>
          </a:p>
          <a:p>
            <a:pPr>
              <a:lnSpc>
                <a:spcPts val="3849"/>
              </a:lnSpc>
            </a:pP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86220" y="923925"/>
            <a:ext cx="2456396" cy="245639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86220" y="3918957"/>
            <a:ext cx="2456396" cy="245639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86220" y="7062562"/>
            <a:ext cx="2654179" cy="2440624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5000905" y="1609815"/>
            <a:ext cx="4527820" cy="1346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7200" indent="-457200">
              <a:lnSpc>
                <a:spcPts val="3519"/>
              </a:lnSpc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УДАЛЕННАЯ </a:t>
            </a:r>
          </a:p>
          <a:p>
            <a:pPr>
              <a:lnSpc>
                <a:spcPts val="3519"/>
              </a:lnSpc>
            </a:pP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Техподдержка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24/7</a:t>
            </a:r>
          </a:p>
          <a:p>
            <a:pPr>
              <a:lnSpc>
                <a:spcPts val="3520"/>
              </a:lnSpc>
            </a:pP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5000905" y="4928046"/>
            <a:ext cx="4527820" cy="4499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7200" indent="-457200">
              <a:lnSpc>
                <a:spcPts val="3520"/>
              </a:lnSpc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ШЕФ-МОНТАЖ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000905" y="7523236"/>
            <a:ext cx="3990695" cy="1795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ts val="3519"/>
              </a:lnSpc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УЗЛЫ </a:t>
            </a:r>
            <a:b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техрешения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регламенты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3520"/>
              </a:lnSpc>
            </a:pPr>
            <a:endParaRPr lang="en-US" sz="1998" dirty="0">
              <a:solidFill>
                <a:srgbClr val="EB10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P101047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5858" y="3260660"/>
            <a:ext cx="7620000" cy="5435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араллелограмм 10"/>
          <p:cNvSpPr/>
          <p:nvPr/>
        </p:nvSpPr>
        <p:spPr>
          <a:xfrm>
            <a:off x="-302421" y="876300"/>
            <a:ext cx="16855876" cy="1287720"/>
          </a:xfrm>
          <a:prstGeom prst="parallelogram">
            <a:avLst/>
          </a:prstGeom>
          <a:solidFill>
            <a:srgbClr val="AA0000">
              <a:alpha val="8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араллелограмм 11"/>
          <p:cNvSpPr/>
          <p:nvPr/>
        </p:nvSpPr>
        <p:spPr>
          <a:xfrm>
            <a:off x="-683422" y="1104900"/>
            <a:ext cx="16522861" cy="1174045"/>
          </a:xfrm>
          <a:prstGeom prst="parallelogram">
            <a:avLst/>
          </a:prstGeom>
          <a:solidFill>
            <a:srgbClr val="001950">
              <a:alpha val="8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5059"/>
              </a:lnSpc>
            </a:pPr>
            <a:r>
              <a:rPr lang="ru-RU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ВИДЕОДЕМОНСТРАЦИЯ ПОКРЫТИЯ 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MATACRYL®</a:t>
            </a:r>
            <a:r>
              <a:rPr lang="ru-RU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2"/>
          <p:cNvGrpSpPr/>
          <p:nvPr/>
        </p:nvGrpSpPr>
        <p:grpSpPr>
          <a:xfrm>
            <a:off x="17071728" y="9029700"/>
            <a:ext cx="569595" cy="228600"/>
            <a:chOff x="0" y="0"/>
            <a:chExt cx="759460" cy="304800"/>
          </a:xfrm>
        </p:grpSpPr>
        <p:grpSp>
          <p:nvGrpSpPr>
            <p:cNvPr id="3" name="Group 3"/>
            <p:cNvGrpSpPr>
              <a:grpSpLocks noChangeAspect="1"/>
            </p:cNvGrpSpPr>
            <p:nvPr/>
          </p:nvGrpSpPr>
          <p:grpSpPr>
            <a:xfrm>
              <a:off x="0" y="0"/>
              <a:ext cx="304800" cy="304800"/>
              <a:chOff x="0" y="0"/>
              <a:chExt cx="1708150" cy="170815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708150" cy="1708150"/>
              </a:xfrm>
              <a:custGeom>
                <a:avLst/>
                <a:gdLst/>
                <a:ahLst/>
                <a:cxnLst/>
                <a:rect l="l" t="t" r="r" b="b"/>
                <a:pathLst>
                  <a:path w="1708150" h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EB1032"/>
              </a:solidFill>
            </p:spPr>
          </p:sp>
        </p:grpSp>
        <p:grpSp>
          <p:nvGrpSpPr>
            <p:cNvPr id="5" name="Group 5"/>
            <p:cNvGrpSpPr>
              <a:grpSpLocks noChangeAspect="1"/>
            </p:cNvGrpSpPr>
            <p:nvPr/>
          </p:nvGrpSpPr>
          <p:grpSpPr>
            <a:xfrm>
              <a:off x="454660" y="0"/>
              <a:ext cx="304800" cy="304800"/>
              <a:chOff x="0" y="0"/>
              <a:chExt cx="6350000" cy="63500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4928870" y="0"/>
                      <a:pt x="6350000" y="1421130"/>
                      <a:pt x="6350000" y="3175000"/>
                    </a:cubicBezTo>
                    <a:cubicBezTo>
                      <a:pt x="6350000" y="4928870"/>
                      <a:pt x="4928870" y="6350000"/>
                      <a:pt x="3175000" y="6350000"/>
                    </a:cubicBezTo>
                    <a:cubicBezTo>
                      <a:pt x="1421130" y="6350000"/>
                      <a:pt x="0" y="4928870"/>
                      <a:pt x="0" y="3175000"/>
                    </a:cubicBezTo>
                    <a:cubicBezTo>
                      <a:pt x="0" y="1421130"/>
                      <a:pt x="1421130" y="0"/>
                      <a:pt x="3175000" y="0"/>
                    </a:cubicBezTo>
                    <a:close/>
                  </a:path>
                </a:pathLst>
              </a:custGeom>
              <a:solidFill>
                <a:srgbClr val="EB1032"/>
              </a:solidFill>
            </p:spPr>
          </p:sp>
        </p:grpSp>
      </p:grpSp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600" y="3977893"/>
            <a:ext cx="4362450" cy="43624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509" y="3589355"/>
            <a:ext cx="1220491" cy="273612"/>
          </a:xfrm>
          <a:prstGeom prst="rect">
            <a:avLst/>
          </a:prstGeom>
        </p:spPr>
      </p:pic>
      <p:sp>
        <p:nvSpPr>
          <p:cNvPr id="16" name="TextBox 12"/>
          <p:cNvSpPr txBox="1"/>
          <p:nvPr/>
        </p:nvSpPr>
        <p:spPr>
          <a:xfrm>
            <a:off x="10497025" y="3618439"/>
            <a:ext cx="4513729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Смотреть полное видео на канале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171" y="5311896"/>
            <a:ext cx="1333177" cy="1333177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25" y="9512904"/>
            <a:ext cx="3744475" cy="562873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араллелограмм 16"/>
          <p:cNvSpPr/>
          <p:nvPr/>
        </p:nvSpPr>
        <p:spPr>
          <a:xfrm>
            <a:off x="7772400" y="1562100"/>
            <a:ext cx="13258800" cy="8701509"/>
          </a:xfrm>
          <a:prstGeom prst="parallelogram">
            <a:avLst/>
          </a:prstGeom>
          <a:solidFill>
            <a:srgbClr val="001950">
              <a:alpha val="8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араллелограмм 17"/>
          <p:cNvSpPr/>
          <p:nvPr/>
        </p:nvSpPr>
        <p:spPr>
          <a:xfrm>
            <a:off x="8915400" y="38100"/>
            <a:ext cx="13258800" cy="10287000"/>
          </a:xfrm>
          <a:prstGeom prst="parallelogram">
            <a:avLst/>
          </a:prstGeom>
          <a:solidFill>
            <a:srgbClr val="AA0000">
              <a:alpha val="8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555490" y="2437351"/>
            <a:ext cx="8337820" cy="4451558"/>
            <a:chOff x="0" y="19050"/>
            <a:chExt cx="11117093" cy="5437013"/>
          </a:xfrm>
        </p:grpSpPr>
        <p:sp>
          <p:nvSpPr>
            <p:cNvPr id="5" name="TextBox 5"/>
            <p:cNvSpPr txBox="1"/>
            <p:nvPr/>
          </p:nvSpPr>
          <p:spPr>
            <a:xfrm>
              <a:off x="0" y="891267"/>
              <a:ext cx="11117093" cy="4290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 algn="l">
                <a:lnSpc>
                  <a:spcPts val="3007"/>
                </a:lnSpc>
                <a:spcBef>
                  <a:spcPct val="0"/>
                </a:spcBef>
              </a:pPr>
              <a:r>
                <a:rPr lang="ru-RU" sz="2147" dirty="0">
                  <a:latin typeface="Arial" panose="020B0604020202020204" pitchFamily="34" charset="0"/>
                  <a:cs typeface="Arial" panose="020B0604020202020204" pitchFamily="34" charset="0"/>
                </a:rPr>
                <a:t>      </a:t>
              </a:r>
              <a:r>
                <a:rPr lang="en-US" sz="2147" dirty="0">
                  <a:latin typeface="Arial" panose="020B0604020202020204" pitchFamily="34" charset="0"/>
                  <a:cs typeface="Arial" panose="020B0604020202020204" pitchFamily="34" charset="0"/>
                </a:rPr>
                <a:t>www. st</a:t>
              </a:r>
              <a:r>
                <a:rPr lang="en-US" sz="2147" u="none" dirty="0">
                  <a:latin typeface="Arial" panose="020B0604020202020204" pitchFamily="34" charset="0"/>
                  <a:cs typeface="Arial" panose="020B0604020202020204" pitchFamily="34" charset="0"/>
                </a:rPr>
                <a:t>roy-magazin.ru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9050"/>
              <a:ext cx="11117093" cy="548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57200" indent="-457200">
                <a:lnSpc>
                  <a:spcPts val="3520"/>
                </a:lnSpc>
                <a:buFont typeface="Arial" panose="020B0604020202020204" pitchFamily="34" charset="0"/>
                <a:buChar char="•"/>
              </a:pPr>
              <a:r>
                <a:rPr lang="ru-RU" sz="3200" dirty="0">
                  <a:latin typeface="Arial" panose="020B0604020202020204" pitchFamily="34" charset="0"/>
                  <a:cs typeface="Arial" panose="020B0604020202020204" pitchFamily="34" charset="0"/>
                </a:rPr>
                <a:t>ПОСЕТИТЕ НАШ САЙТ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2877244"/>
              <a:ext cx="11117093" cy="4290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 algn="l">
                <a:lnSpc>
                  <a:spcPts val="3007"/>
                </a:lnSpc>
                <a:spcBef>
                  <a:spcPct val="0"/>
                </a:spcBef>
              </a:pPr>
              <a:r>
                <a:rPr lang="ru-RU" sz="2147" dirty="0">
                  <a:latin typeface="Arial" panose="020B0604020202020204" pitchFamily="34" charset="0"/>
                  <a:cs typeface="Arial" panose="020B0604020202020204" pitchFamily="34" charset="0"/>
                </a:rPr>
                <a:t>      </a:t>
              </a:r>
              <a:r>
                <a:rPr lang="en-US" sz="2147" dirty="0"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lang="en-US" sz="2147" u="none" dirty="0">
                  <a:latin typeface="Arial" panose="020B0604020202020204" pitchFamily="34" charset="0"/>
                  <a:cs typeface="Arial" panose="020B0604020202020204" pitchFamily="34" charset="0"/>
                </a:rPr>
                <a:t>hop@stroy-magazin.ru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2005028"/>
              <a:ext cx="11117093" cy="548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57200" indent="-457200">
                <a:lnSpc>
                  <a:spcPts val="3520"/>
                </a:lnSpc>
                <a:buFont typeface="Arial" panose="020B0604020202020204" pitchFamily="34" charset="0"/>
                <a:buChar char="•"/>
              </a:pP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EMAIL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5027056"/>
              <a:ext cx="11117093" cy="4290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 algn="l">
                <a:lnSpc>
                  <a:spcPts val="3007"/>
                </a:lnSpc>
                <a:spcBef>
                  <a:spcPct val="0"/>
                </a:spcBef>
              </a:pPr>
              <a:r>
                <a:rPr lang="ru-RU" sz="2147" dirty="0">
                  <a:latin typeface="Arial" panose="020B0604020202020204" pitchFamily="34" charset="0"/>
                  <a:cs typeface="Arial" panose="020B0604020202020204" pitchFamily="34" charset="0"/>
                </a:rPr>
                <a:t>     </a:t>
              </a:r>
              <a:r>
                <a:rPr lang="en-US" sz="2147" dirty="0">
                  <a:latin typeface="Arial" panose="020B0604020202020204" pitchFamily="34" charset="0"/>
                  <a:cs typeface="Arial" panose="020B0604020202020204" pitchFamily="34" charset="0"/>
                </a:rPr>
                <a:t>+7 499 </a:t>
              </a:r>
              <a:r>
                <a:rPr lang="en-US" sz="2147" u="none" dirty="0">
                  <a:latin typeface="Arial" panose="020B0604020202020204" pitchFamily="34" charset="0"/>
                  <a:cs typeface="Arial" panose="020B0604020202020204" pitchFamily="34" charset="0"/>
                </a:rPr>
                <a:t>455-25-79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4154840"/>
              <a:ext cx="11117093" cy="548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57200" indent="-457200">
                <a:lnSpc>
                  <a:spcPts val="3520"/>
                </a:lnSpc>
                <a:buFont typeface="Arial" panose="020B0604020202020204" pitchFamily="34" charset="0"/>
                <a:buChar char="•"/>
              </a:pPr>
              <a:r>
                <a:rPr lang="ru-RU" sz="3200" dirty="0">
                  <a:latin typeface="Arial" panose="020B0604020202020204" pitchFamily="34" charset="0"/>
                  <a:cs typeface="Arial" panose="020B0604020202020204" pitchFamily="34" charset="0"/>
                </a:rPr>
                <a:t>КОНТАКТЫ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8382000" y="8105400"/>
            <a:ext cx="1043940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MATACRYL®</a:t>
            </a:r>
            <a:r>
              <a:rPr lang="ru-RU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СОВРЕМЕННОЕ РЕШЕНИЕ</a:t>
            </a:r>
          </a:p>
          <a:p>
            <a:pPr algn="ctr">
              <a:lnSpc>
                <a:spcPct val="150000"/>
              </a:lnSpc>
            </a:pPr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ДЛЯ ДОРОЖНЫХ ПОКРЫТИЙ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9050" y="609678"/>
            <a:ext cx="11997233" cy="9157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</a:p>
        </p:txBody>
      </p:sp>
      <p:sp>
        <p:nvSpPr>
          <p:cNvPr id="21" name="TextBox 10"/>
          <p:cNvSpPr txBox="1"/>
          <p:nvPr/>
        </p:nvSpPr>
        <p:spPr>
          <a:xfrm>
            <a:off x="555490" y="7408229"/>
            <a:ext cx="8337820" cy="448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7200" indent="-457200">
              <a:lnSpc>
                <a:spcPts val="3520"/>
              </a:lnSpc>
              <a:buFont typeface="Arial" panose="020B0604020202020204" pitchFamily="34" charset="0"/>
              <a:buChar char="•"/>
            </a:pP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АДРЕС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9"/>
          <p:cNvSpPr txBox="1"/>
          <p:nvPr/>
        </p:nvSpPr>
        <p:spPr>
          <a:xfrm>
            <a:off x="555490" y="8027056"/>
            <a:ext cx="5181600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3007"/>
              </a:lnSpc>
              <a:spcBef>
                <a:spcPct val="0"/>
              </a:spcBef>
            </a:pPr>
            <a:r>
              <a:rPr lang="ru-RU" sz="2150" dirty="0">
                <a:latin typeface="Arial" panose="020B0604020202020204" pitchFamily="34" charset="0"/>
                <a:cs typeface="Arial" panose="020B0604020202020204" pitchFamily="34" charset="0"/>
              </a:rPr>
              <a:t>      г. Москва, Университетский просп., 5</a:t>
            </a:r>
            <a:endParaRPr lang="en-US" sz="215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25" y="9512904"/>
            <a:ext cx="3744475" cy="56287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6200" y="3139216"/>
            <a:ext cx="4513623" cy="4513623"/>
          </a:xfrm>
          <a:prstGeom prst="rect">
            <a:avLst/>
          </a:prstGeom>
        </p:spPr>
      </p:pic>
      <p:sp>
        <p:nvSpPr>
          <p:cNvPr id="20" name="TextBox 13"/>
          <p:cNvSpPr txBox="1"/>
          <p:nvPr/>
        </p:nvSpPr>
        <p:spPr>
          <a:xfrm>
            <a:off x="8686800" y="2601909"/>
            <a:ext cx="10439400" cy="404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ПОДРОБНЕЕ О 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MATACRYL®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араллелограмм 21"/>
          <p:cNvSpPr/>
          <p:nvPr/>
        </p:nvSpPr>
        <p:spPr>
          <a:xfrm>
            <a:off x="10363200" y="1585491"/>
            <a:ext cx="13258800" cy="8701509"/>
          </a:xfrm>
          <a:prstGeom prst="parallelogram">
            <a:avLst/>
          </a:prstGeom>
          <a:solidFill>
            <a:srgbClr val="001950">
              <a:alpha val="8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Параллелограмм 23"/>
          <p:cNvSpPr/>
          <p:nvPr/>
        </p:nvSpPr>
        <p:spPr>
          <a:xfrm>
            <a:off x="11506200" y="0"/>
            <a:ext cx="13258800" cy="10287000"/>
          </a:xfrm>
          <a:prstGeom prst="parallelogram">
            <a:avLst/>
          </a:prstGeom>
          <a:solidFill>
            <a:srgbClr val="AA0000">
              <a:alpha val="8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0" y="419100"/>
            <a:ext cx="14249400" cy="8439091"/>
            <a:chOff x="-3401567" y="-4603196"/>
            <a:chExt cx="22778437" cy="14919490"/>
          </a:xfrm>
        </p:grpSpPr>
        <p:sp>
          <p:nvSpPr>
            <p:cNvPr id="5" name="TextBox 5"/>
            <p:cNvSpPr txBox="1"/>
            <p:nvPr/>
          </p:nvSpPr>
          <p:spPr>
            <a:xfrm>
              <a:off x="-3401567" y="-4603196"/>
              <a:ext cx="22778437" cy="105298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059"/>
                </a:lnSpc>
              </a:pPr>
              <a:r>
                <a:rPr lang="ru-RU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ПРЕИМУЩЕСТВА ПОЛИМЕРНОГО ПОКРЫТИЯ 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MATACRYL®</a:t>
              </a:r>
              <a:r>
                <a:rPr lang="ru-RU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-2670708" y="-2416091"/>
              <a:ext cx="16200706" cy="127323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ru-RU" sz="2600" dirty="0">
                  <a:latin typeface="Arial" panose="020B0604020202020204" pitchFamily="34" charset="0"/>
                  <a:cs typeface="Arial" panose="020B0604020202020204" pitchFamily="34" charset="0"/>
                </a:rPr>
                <a:t>• Высокая адгезия к поверхности металла и бетона </a:t>
              </a:r>
              <a:r>
                <a:rPr lang="ru-RU" sz="2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(&gt; 5 МПа);</a:t>
              </a:r>
            </a:p>
            <a:p>
              <a:r>
                <a:rPr lang="ru-RU" sz="2600" dirty="0">
                  <a:latin typeface="Arial" panose="020B0604020202020204" pitchFamily="34" charset="0"/>
                  <a:cs typeface="Arial" panose="020B0604020202020204" pitchFamily="34" charset="0"/>
                </a:rPr>
                <a:t>• Легкость (плотность </a:t>
              </a:r>
              <a:r>
                <a:rPr lang="ru-RU" sz="2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1,5-2,0 т/</a:t>
              </a:r>
              <a:r>
                <a:rPr lang="ru-RU" sz="26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куб.м</a:t>
              </a:r>
              <a:r>
                <a:rPr lang="ru-RU" sz="2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600" dirty="0">
                  <a:latin typeface="Arial" panose="020B0604020202020204" pitchFamily="34" charset="0"/>
                  <a:cs typeface="Arial" panose="020B0604020202020204" pitchFamily="34" charset="0"/>
                </a:rPr>
                <a:t>в зависимости от наполнителей);</a:t>
              </a:r>
            </a:p>
            <a:p>
              <a:r>
                <a:rPr lang="ru-RU" sz="2600" dirty="0">
                  <a:latin typeface="Arial" panose="020B0604020202020204" pitchFamily="34" charset="0"/>
                  <a:cs typeface="Arial" panose="020B0604020202020204" pitchFamily="34" charset="0"/>
                </a:rPr>
                <a:t>• Чрезвычайная износостойкость;</a:t>
              </a:r>
            </a:p>
            <a:p>
              <a:r>
                <a:rPr lang="ru-RU" sz="2600" dirty="0">
                  <a:latin typeface="Arial" panose="020B0604020202020204" pitchFamily="34" charset="0"/>
                  <a:cs typeface="Arial" panose="020B0604020202020204" pitchFamily="34" charset="0"/>
                </a:rPr>
                <a:t>• Стойкость к динамическим нагрузкам, нагрузкам, связанным с температурными расширениями и прогибами ортотропной плиты;</a:t>
              </a:r>
            </a:p>
            <a:p>
              <a:r>
                <a:rPr lang="ru-RU" sz="2600" dirty="0">
                  <a:latin typeface="Arial" panose="020B0604020202020204" pitchFamily="34" charset="0"/>
                  <a:cs typeface="Arial" panose="020B0604020202020204" pitchFamily="34" charset="0"/>
                </a:rPr>
                <a:t>• Стойкость к антигололедным реагентам;</a:t>
              </a:r>
            </a:p>
            <a:p>
              <a:r>
                <a:rPr lang="ru-RU" sz="2600" dirty="0">
                  <a:latin typeface="Arial" panose="020B0604020202020204" pitchFamily="34" charset="0"/>
                  <a:cs typeface="Arial" panose="020B0604020202020204" pitchFamily="34" charset="0"/>
                </a:rPr>
                <a:t>• Стойкость к ультрафиолетовому излучению;</a:t>
              </a:r>
            </a:p>
            <a:p>
              <a:r>
                <a:rPr lang="ru-RU" sz="2600" dirty="0">
                  <a:latin typeface="Arial" panose="020B0604020202020204" pitchFamily="34" charset="0"/>
                  <a:cs typeface="Arial" panose="020B0604020202020204" pitchFamily="34" charset="0"/>
                </a:rPr>
                <a:t>• Покрытие обеспечивает надежное сцепление вне зависимости от сезона;</a:t>
              </a:r>
            </a:p>
            <a:p>
              <a:r>
                <a:rPr lang="ru-RU" sz="2600" dirty="0">
                  <a:latin typeface="Arial" panose="020B0604020202020204" pitchFamily="34" charset="0"/>
                  <a:cs typeface="Arial" panose="020B0604020202020204" pitchFamily="34" charset="0"/>
                </a:rPr>
                <a:t>• Ремонтопригодность;</a:t>
              </a:r>
            </a:p>
            <a:p>
              <a:r>
                <a:rPr lang="ru-RU" sz="2600" dirty="0">
                  <a:latin typeface="Arial" panose="020B0604020202020204" pitchFamily="34" charset="0"/>
                  <a:cs typeface="Arial" panose="020B0604020202020204" pitchFamily="34" charset="0"/>
                </a:rPr>
                <a:t>• Высокая скорость полимеризации </a:t>
              </a:r>
              <a:r>
                <a:rPr lang="ru-RU" sz="2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(&lt;2ч</a:t>
              </a:r>
              <a:r>
                <a:rPr lang="ru-RU" sz="2600" dirty="0">
                  <a:latin typeface="Arial" panose="020B0604020202020204" pitchFamily="34" charset="0"/>
                  <a:cs typeface="Arial" panose="020B0604020202020204" pitchFamily="34" charset="0"/>
                </a:rPr>
                <a:t>) и производства работ;</a:t>
              </a:r>
            </a:p>
            <a:p>
              <a:r>
                <a:rPr lang="ru-RU" sz="2600" dirty="0">
                  <a:latin typeface="Arial" panose="020B0604020202020204" pitchFamily="34" charset="0"/>
                  <a:cs typeface="Arial" panose="020B0604020202020204" pitchFamily="34" charset="0"/>
                </a:rPr>
                <a:t>• Возможность устройства покрытия при отрицательных температурах  (</a:t>
              </a:r>
              <a:r>
                <a:rPr lang="ru-RU" sz="2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до – 20С°</a:t>
              </a:r>
              <a:r>
                <a:rPr lang="ru-RU" sz="2600" dirty="0">
                  <a:latin typeface="Arial" panose="020B0604020202020204" pitchFamily="34" charset="0"/>
                  <a:cs typeface="Arial" panose="020B0604020202020204" pitchFamily="34" charset="0"/>
                </a:rPr>
                <a:t>);</a:t>
              </a:r>
            </a:p>
            <a:p>
              <a:r>
                <a:rPr lang="ru-RU" sz="2600" dirty="0">
                  <a:latin typeface="Arial" panose="020B0604020202020204" pitchFamily="34" charset="0"/>
                  <a:cs typeface="Arial" panose="020B0604020202020204" pitchFamily="34" charset="0"/>
                </a:rPr>
                <a:t>• Ориентировочный срок службы системы </a:t>
              </a:r>
              <a:r>
                <a:rPr lang="ru-RU" sz="2600" b="1" dirty="0">
                  <a:solidFill>
                    <a:srgbClr val="E1393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более 20 лет </a:t>
              </a:r>
              <a:r>
                <a:rPr lang="ru-RU" sz="2600" dirty="0">
                  <a:latin typeface="Arial" panose="020B0604020202020204" pitchFamily="34" charset="0"/>
                  <a:cs typeface="Arial" panose="020B0604020202020204" pitchFamily="34" charset="0"/>
                </a:rPr>
                <a:t>(существует опыт применения покрытия </a:t>
              </a:r>
              <a:r>
                <a:rPr lang="ru-RU" sz="2600" dirty="0" err="1">
                  <a:latin typeface="Arial" panose="020B0604020202020204" pitchFamily="34" charset="0"/>
                  <a:cs typeface="Arial" panose="020B0604020202020204" pitchFamily="34" charset="0"/>
                </a:rPr>
                <a:t>Matacryl</a:t>
              </a:r>
              <a:r>
                <a:rPr lang="ru-RU" sz="2600" dirty="0">
                  <a:latin typeface="Arial" panose="020B0604020202020204" pitchFamily="34" charset="0"/>
                  <a:cs typeface="Arial" panose="020B0604020202020204" pitchFamily="34" charset="0"/>
                </a:rPr>
                <a:t>® на объектах в Москве, срок службы на сегодняшний день составляет </a:t>
              </a:r>
              <a:r>
                <a:rPr lang="ru-RU" sz="2600" b="1" u="sng" dirty="0">
                  <a:solidFill>
                    <a:srgbClr val="E1393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23 года</a:t>
              </a:r>
              <a:r>
                <a:rPr lang="ru-RU" sz="2600" dirty="0">
                  <a:latin typeface="Arial" panose="020B0604020202020204" pitchFamily="34" charset="0"/>
                  <a:cs typeface="Arial" panose="020B0604020202020204" pitchFamily="34" charset="0"/>
                </a:rPr>
                <a:t>);</a:t>
              </a:r>
              <a:endParaRPr lang="en-US" sz="2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7071728" y="9029700"/>
            <a:ext cx="569595" cy="228600"/>
            <a:chOff x="0" y="0"/>
            <a:chExt cx="759460" cy="304800"/>
          </a:xfrm>
          <a:solidFill>
            <a:schemeClr val="bg1"/>
          </a:solidFill>
        </p:grpSpPr>
        <p:grpSp>
          <p:nvGrpSpPr>
            <p:cNvPr id="8" name="Group 8"/>
            <p:cNvGrpSpPr>
              <a:grpSpLocks noChangeAspect="1"/>
            </p:cNvGrpSpPr>
            <p:nvPr/>
          </p:nvGrpSpPr>
          <p:grpSpPr>
            <a:xfrm>
              <a:off x="0" y="0"/>
              <a:ext cx="304800" cy="304800"/>
              <a:chOff x="0" y="0"/>
              <a:chExt cx="1708150" cy="1708150"/>
            </a:xfrm>
            <a:grpFill/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708150" cy="1708150"/>
              </a:xfrm>
              <a:custGeom>
                <a:avLst/>
                <a:gdLst/>
                <a:ahLst/>
                <a:cxnLst/>
                <a:rect l="l" t="t" r="r" b="b"/>
                <a:pathLst>
                  <a:path w="1708150" h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grpFill/>
            </p:spPr>
          </p:sp>
        </p:grpSp>
        <p:grpSp>
          <p:nvGrpSpPr>
            <p:cNvPr id="10" name="Group 10"/>
            <p:cNvGrpSpPr>
              <a:grpSpLocks noChangeAspect="1"/>
            </p:cNvGrpSpPr>
            <p:nvPr/>
          </p:nvGrpSpPr>
          <p:grpSpPr>
            <a:xfrm>
              <a:off x="454660" y="0"/>
              <a:ext cx="304800" cy="304800"/>
              <a:chOff x="0" y="0"/>
              <a:chExt cx="6350000" cy="6350000"/>
            </a:xfrm>
            <a:grpFill/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4928870" y="0"/>
                      <a:pt x="6350000" y="1421130"/>
                      <a:pt x="6350000" y="3175000"/>
                    </a:cubicBezTo>
                    <a:cubicBezTo>
                      <a:pt x="6350000" y="4928870"/>
                      <a:pt x="4928870" y="6350000"/>
                      <a:pt x="3175000" y="6350000"/>
                    </a:cubicBezTo>
                    <a:cubicBezTo>
                      <a:pt x="1421130" y="6350000"/>
                      <a:pt x="0" y="4928870"/>
                      <a:pt x="0" y="3175000"/>
                    </a:cubicBezTo>
                    <a:cubicBezTo>
                      <a:pt x="0" y="1421130"/>
                      <a:pt x="1421130" y="0"/>
                      <a:pt x="3175000" y="0"/>
                    </a:cubicBezTo>
                    <a:close/>
                  </a:path>
                </a:pathLst>
              </a:custGeom>
              <a:grpFill/>
            </p:spPr>
          </p:sp>
        </p:grp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3844" y="1224308"/>
            <a:ext cx="6128485" cy="408917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7421" y="5143500"/>
            <a:ext cx="5760740" cy="432055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25" y="9512904"/>
            <a:ext cx="3744475" cy="56287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араллелограмм 13"/>
          <p:cNvSpPr/>
          <p:nvPr/>
        </p:nvSpPr>
        <p:spPr>
          <a:xfrm>
            <a:off x="-304800" y="647700"/>
            <a:ext cx="15849600" cy="1287720"/>
          </a:xfrm>
          <a:prstGeom prst="parallelogram">
            <a:avLst/>
          </a:prstGeom>
          <a:solidFill>
            <a:srgbClr val="AA0000">
              <a:alpha val="8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араллелограмм 12"/>
          <p:cNvSpPr/>
          <p:nvPr/>
        </p:nvSpPr>
        <p:spPr>
          <a:xfrm>
            <a:off x="-685800" y="876300"/>
            <a:ext cx="15849600" cy="1174045"/>
          </a:xfrm>
          <a:prstGeom prst="parallelogram">
            <a:avLst/>
          </a:prstGeom>
          <a:solidFill>
            <a:srgbClr val="001950">
              <a:alpha val="8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2"/>
          <p:cNvGrpSpPr/>
          <p:nvPr/>
        </p:nvGrpSpPr>
        <p:grpSpPr>
          <a:xfrm>
            <a:off x="16689705" y="1028700"/>
            <a:ext cx="569595" cy="228600"/>
            <a:chOff x="0" y="0"/>
            <a:chExt cx="759460" cy="304800"/>
          </a:xfrm>
        </p:grpSpPr>
        <p:grpSp>
          <p:nvGrpSpPr>
            <p:cNvPr id="3" name="Group 3"/>
            <p:cNvGrpSpPr>
              <a:grpSpLocks noChangeAspect="1"/>
            </p:cNvGrpSpPr>
            <p:nvPr/>
          </p:nvGrpSpPr>
          <p:grpSpPr>
            <a:xfrm>
              <a:off x="0" y="0"/>
              <a:ext cx="304800" cy="304800"/>
              <a:chOff x="0" y="0"/>
              <a:chExt cx="1708150" cy="170815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708150" cy="1708150"/>
              </a:xfrm>
              <a:custGeom>
                <a:avLst/>
                <a:gdLst/>
                <a:ahLst/>
                <a:cxnLst/>
                <a:rect l="l" t="t" r="r" b="b"/>
                <a:pathLst>
                  <a:path w="1708150" h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EB1032"/>
              </a:solidFill>
            </p:spPr>
          </p:sp>
        </p:grpSp>
        <p:grpSp>
          <p:nvGrpSpPr>
            <p:cNvPr id="5" name="Group 5"/>
            <p:cNvGrpSpPr>
              <a:grpSpLocks noChangeAspect="1"/>
            </p:cNvGrpSpPr>
            <p:nvPr/>
          </p:nvGrpSpPr>
          <p:grpSpPr>
            <a:xfrm>
              <a:off x="454660" y="0"/>
              <a:ext cx="304800" cy="304800"/>
              <a:chOff x="0" y="0"/>
              <a:chExt cx="6350000" cy="63500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4928870" y="0"/>
                      <a:pt x="6350000" y="1421130"/>
                      <a:pt x="6350000" y="3175000"/>
                    </a:cubicBezTo>
                    <a:cubicBezTo>
                      <a:pt x="6350000" y="4928870"/>
                      <a:pt x="4928870" y="6350000"/>
                      <a:pt x="3175000" y="6350000"/>
                    </a:cubicBezTo>
                    <a:cubicBezTo>
                      <a:pt x="1421130" y="6350000"/>
                      <a:pt x="0" y="4928870"/>
                      <a:pt x="0" y="3175000"/>
                    </a:cubicBezTo>
                    <a:cubicBezTo>
                      <a:pt x="0" y="1421130"/>
                      <a:pt x="1421130" y="0"/>
                      <a:pt x="3175000" y="0"/>
                    </a:cubicBezTo>
                    <a:close/>
                  </a:path>
                </a:pathLst>
              </a:custGeom>
              <a:solidFill>
                <a:srgbClr val="EB1032"/>
              </a:solidFill>
            </p:spPr>
          </p:sp>
        </p:grpSp>
      </p:grpSp>
      <p:sp>
        <p:nvSpPr>
          <p:cNvPr id="9" name="TextBox 9"/>
          <p:cNvSpPr txBox="1"/>
          <p:nvPr/>
        </p:nvSpPr>
        <p:spPr>
          <a:xfrm>
            <a:off x="10591800" y="3848100"/>
            <a:ext cx="6896100" cy="4001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26110" lvl="1" indent="-313055">
              <a:buFont typeface="Arial"/>
              <a:buChar char="•"/>
            </a:pP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Тонкослойное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покрытие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MATACRYL® </a:t>
            </a:r>
            <a:b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основе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>
                <a:solidFill>
                  <a:srgbClr val="EB1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ПОЛИМЕТИЛМЕТАКРИЛАТА (ПММА)</a:t>
            </a:r>
            <a:r>
              <a:rPr lang="en-US" sz="2600" dirty="0">
                <a:solidFill>
                  <a:srgbClr val="0033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совмещает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себе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функции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гидроизоляции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дорожной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одежды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2600" dirty="0">
              <a:solidFill>
                <a:srgbClr val="0033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6110" lvl="1" indent="-313055">
              <a:buFont typeface="Arial"/>
              <a:buChar char="•"/>
            </a:pP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Технология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позволяет</a:t>
            </a:r>
            <a:r>
              <a:rPr lang="en-US" sz="2600" dirty="0">
                <a:solidFill>
                  <a:srgbClr val="0033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u="sng" dirty="0" err="1">
                <a:solidFill>
                  <a:srgbClr val="EB1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полностью</a:t>
            </a:r>
            <a:r>
              <a:rPr lang="en-US" sz="2600" u="sng" dirty="0">
                <a:solidFill>
                  <a:srgbClr val="EB1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u="sng" dirty="0" err="1">
                <a:solidFill>
                  <a:srgbClr val="EB1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отказаться</a:t>
            </a:r>
            <a:r>
              <a:rPr lang="en-US" sz="2600" u="sng" dirty="0">
                <a:solidFill>
                  <a:srgbClr val="EB1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u="sng" dirty="0" err="1">
                <a:solidFill>
                  <a:srgbClr val="EB1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</a:t>
            </a:r>
            <a:r>
              <a:rPr lang="en-US" sz="2600" u="sng" dirty="0">
                <a:solidFill>
                  <a:srgbClr val="EB1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u="sng" dirty="0" err="1">
                <a:solidFill>
                  <a:srgbClr val="EB1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асфальтобетона</a:t>
            </a:r>
            <a:r>
              <a:rPr lang="en-US" sz="2600" dirty="0">
                <a:solidFill>
                  <a:srgbClr val="0033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при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строительстве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мостов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путепроводов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других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искусственных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сооружений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транспортной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инфраструктуры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33655" y="1148723"/>
            <a:ext cx="12144089" cy="6072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59"/>
              </a:lnSpc>
            </a:pP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ОПИСАНИЕ И ТИПОВАЯ СИСТЕМА</a:t>
            </a:r>
            <a:r>
              <a:rPr lang="ru-RU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MATACRYL®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25" y="9512904"/>
            <a:ext cx="3744475" cy="56287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FB8AB69-0D75-4AE6-9A3C-1832B979F5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79" y="2569113"/>
            <a:ext cx="9070463" cy="636291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араллелограмм 13"/>
          <p:cNvSpPr/>
          <p:nvPr/>
        </p:nvSpPr>
        <p:spPr>
          <a:xfrm>
            <a:off x="-304800" y="419100"/>
            <a:ext cx="15849600" cy="1287720"/>
          </a:xfrm>
          <a:prstGeom prst="parallelogram">
            <a:avLst/>
          </a:prstGeom>
          <a:solidFill>
            <a:srgbClr val="AA0000">
              <a:alpha val="8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араллелограмм 12"/>
          <p:cNvSpPr/>
          <p:nvPr/>
        </p:nvSpPr>
        <p:spPr>
          <a:xfrm>
            <a:off x="-685800" y="647700"/>
            <a:ext cx="15849600" cy="1174045"/>
          </a:xfrm>
          <a:prstGeom prst="parallelogram">
            <a:avLst/>
          </a:prstGeom>
          <a:solidFill>
            <a:srgbClr val="001950">
              <a:alpha val="8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2"/>
          <p:cNvGrpSpPr/>
          <p:nvPr/>
        </p:nvGrpSpPr>
        <p:grpSpPr>
          <a:xfrm>
            <a:off x="16689705" y="1028700"/>
            <a:ext cx="569595" cy="228600"/>
            <a:chOff x="0" y="0"/>
            <a:chExt cx="759460" cy="304800"/>
          </a:xfrm>
          <a:solidFill>
            <a:srgbClr val="001950"/>
          </a:solidFill>
        </p:grpSpPr>
        <p:grpSp>
          <p:nvGrpSpPr>
            <p:cNvPr id="3" name="Group 3"/>
            <p:cNvGrpSpPr>
              <a:grpSpLocks noChangeAspect="1"/>
            </p:cNvGrpSpPr>
            <p:nvPr/>
          </p:nvGrpSpPr>
          <p:grpSpPr>
            <a:xfrm>
              <a:off x="0" y="0"/>
              <a:ext cx="304800" cy="304800"/>
              <a:chOff x="0" y="0"/>
              <a:chExt cx="1708150" cy="1708150"/>
            </a:xfrm>
            <a:grpFill/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708150" cy="1708150"/>
              </a:xfrm>
              <a:custGeom>
                <a:avLst/>
                <a:gdLst/>
                <a:ahLst/>
                <a:cxnLst/>
                <a:rect l="l" t="t" r="r" b="b"/>
                <a:pathLst>
                  <a:path w="1708150" h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grpFill/>
            </p:spPr>
          </p:sp>
        </p:grpSp>
        <p:grpSp>
          <p:nvGrpSpPr>
            <p:cNvPr id="5" name="Group 5"/>
            <p:cNvGrpSpPr>
              <a:grpSpLocks noChangeAspect="1"/>
            </p:cNvGrpSpPr>
            <p:nvPr/>
          </p:nvGrpSpPr>
          <p:grpSpPr>
            <a:xfrm>
              <a:off x="454660" y="0"/>
              <a:ext cx="304800" cy="304800"/>
              <a:chOff x="0" y="0"/>
              <a:chExt cx="6350000" cy="6350000"/>
            </a:xfrm>
            <a:grpFill/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4928870" y="0"/>
                      <a:pt x="6350000" y="1421130"/>
                      <a:pt x="6350000" y="3175000"/>
                    </a:cubicBezTo>
                    <a:cubicBezTo>
                      <a:pt x="6350000" y="4928870"/>
                      <a:pt x="4928870" y="6350000"/>
                      <a:pt x="3175000" y="6350000"/>
                    </a:cubicBezTo>
                    <a:cubicBezTo>
                      <a:pt x="1421130" y="6350000"/>
                      <a:pt x="0" y="4928870"/>
                      <a:pt x="0" y="3175000"/>
                    </a:cubicBezTo>
                    <a:cubicBezTo>
                      <a:pt x="0" y="1421130"/>
                      <a:pt x="1421130" y="0"/>
                      <a:pt x="3175000" y="0"/>
                    </a:cubicBezTo>
                    <a:close/>
                  </a:path>
                </a:pathLst>
              </a:custGeom>
              <a:grpFill/>
            </p:spPr>
          </p:sp>
        </p:grpSp>
      </p:grpSp>
      <p:sp>
        <p:nvSpPr>
          <p:cNvPr id="10" name="TextBox 10"/>
          <p:cNvSpPr txBox="1"/>
          <p:nvPr/>
        </p:nvSpPr>
        <p:spPr>
          <a:xfrm>
            <a:off x="685800" y="729615"/>
            <a:ext cx="14630400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СРАВНЕНИЕ ПОЛИМЕРНЫХ ПОКРЫТИЙ ПРИМЕНЯЕМЫХ</a:t>
            </a:r>
            <a:b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ИСКУССТВЕННЫХ СООРУЖЕНИЯХ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320035"/>
              </p:ext>
            </p:extLst>
          </p:nvPr>
        </p:nvGraphicFramePr>
        <p:xfrm>
          <a:off x="381000" y="2132260"/>
          <a:ext cx="17221200" cy="73964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5300">
                  <a:extLst>
                    <a:ext uri="{9D8B030D-6E8A-4147-A177-3AD203B41FA5}">
                      <a16:colId xmlns:a16="http://schemas.microsoft.com/office/drawing/2014/main" val="2067010026"/>
                    </a:ext>
                  </a:extLst>
                </a:gridCol>
                <a:gridCol w="4305300">
                  <a:extLst>
                    <a:ext uri="{9D8B030D-6E8A-4147-A177-3AD203B41FA5}">
                      <a16:colId xmlns:a16="http://schemas.microsoft.com/office/drawing/2014/main" val="3303297912"/>
                    </a:ext>
                  </a:extLst>
                </a:gridCol>
                <a:gridCol w="4305300">
                  <a:extLst>
                    <a:ext uri="{9D8B030D-6E8A-4147-A177-3AD203B41FA5}">
                      <a16:colId xmlns:a16="http://schemas.microsoft.com/office/drawing/2014/main" val="4186074259"/>
                    </a:ext>
                  </a:extLst>
                </a:gridCol>
                <a:gridCol w="4305300">
                  <a:extLst>
                    <a:ext uri="{9D8B030D-6E8A-4147-A177-3AD203B41FA5}">
                      <a16:colId xmlns:a16="http://schemas.microsoft.com/office/drawing/2014/main" val="2374818050"/>
                    </a:ext>
                  </a:extLst>
                </a:gridCol>
              </a:tblGrid>
              <a:tr h="4622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ХАРАКТЕРИСТИКА / НАИМЕНОВАНИЕ</a:t>
                      </a:r>
                    </a:p>
                  </a:txBody>
                  <a:tcPr marL="9525" marR="9525" marT="9525" marB="0" anchor="ctr">
                    <a:solidFill>
                      <a:srgbClr val="0019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MATACRYL</a:t>
                      </a:r>
                    </a:p>
                  </a:txBody>
                  <a:tcPr marL="9525" marR="9525" marT="9525" marB="0" anchor="ctr">
                    <a:solidFill>
                      <a:srgbClr val="0019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SIKACOR ELASTOMASTIC TF</a:t>
                      </a:r>
                    </a:p>
                  </a:txBody>
                  <a:tcPr marL="9525" marR="9525" marT="9525" marB="0" anchor="ctr">
                    <a:solidFill>
                      <a:srgbClr val="0019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STONEGRIP</a:t>
                      </a:r>
                    </a:p>
                  </a:txBody>
                  <a:tcPr marL="9525" marR="9525" marT="9525" marB="0" anchor="ctr">
                    <a:solidFill>
                      <a:srgbClr val="0019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1669908"/>
                  </a:ext>
                </a:extLst>
              </a:tr>
              <a:tr h="462279">
                <a:tc>
                  <a:txBody>
                    <a:bodyPr/>
                    <a:lstStyle/>
                    <a:p>
                      <a:pPr marL="180000" algn="l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Тип покрытия и его химическая основа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Полиметилметакрилат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Эпоксидно-полиуретановая смола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Эпоксидные смолы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83456145"/>
                  </a:ext>
                </a:extLst>
              </a:tr>
              <a:tr h="462279">
                <a:tc>
                  <a:txBody>
                    <a:bodyPr/>
                    <a:lstStyle/>
                    <a:p>
                      <a:pPr marL="180000" algn="l" fontAlgn="b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Кол-во технологических слоев </a:t>
                      </a:r>
                      <a:r>
                        <a:rPr lang="ru-RU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слоев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85593625"/>
                  </a:ext>
                </a:extLst>
              </a:tr>
              <a:tr h="462279">
                <a:tc>
                  <a:txBody>
                    <a:bodyPr/>
                    <a:lstStyle/>
                    <a:p>
                      <a:pPr marL="180000" algn="l" fontAlgn="b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Общая толщина, мм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76490953"/>
                  </a:ext>
                </a:extLst>
              </a:tr>
              <a:tr h="462279">
                <a:tc>
                  <a:txBody>
                    <a:bodyPr/>
                    <a:lstStyle/>
                    <a:p>
                      <a:pPr marL="180000" algn="l" fontAlgn="b"/>
                      <a:r>
                        <a:rPr lang="ru-RU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Сухой остаток,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0919618"/>
                  </a:ext>
                </a:extLst>
              </a:tr>
              <a:tr h="462279">
                <a:tc>
                  <a:txBody>
                    <a:bodyPr/>
                    <a:lstStyle/>
                    <a:p>
                      <a:pPr marL="180000" algn="l" fontAlgn="b"/>
                      <a:r>
                        <a:rPr lang="ru-RU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Массовая доля летучих соединений,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9086521"/>
                  </a:ext>
                </a:extLst>
              </a:tr>
              <a:tr h="462279">
                <a:tc>
                  <a:txBody>
                    <a:bodyPr/>
                    <a:lstStyle/>
                    <a:p>
                      <a:pPr marL="180000" algn="l" fontAlgn="b"/>
                      <a:r>
                        <a:rPr lang="ru-RU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Производительность работ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83521463"/>
                  </a:ext>
                </a:extLst>
              </a:tr>
              <a:tr h="462279">
                <a:tc>
                  <a:txBody>
                    <a:bodyPr/>
                    <a:lstStyle/>
                    <a:p>
                      <a:pPr marL="180000" algn="l" fontAlgn="b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Стоимость материалов, </a:t>
                      </a:r>
                      <a:r>
                        <a:rPr lang="ru-RU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руб</a:t>
                      </a:r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/м2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(h=5</a:t>
                      </a:r>
                      <a:r>
                        <a:rPr lang="ru-RU" sz="15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мм)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3900-4300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4900-5500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5100-5700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76023140"/>
                  </a:ext>
                </a:extLst>
              </a:tr>
              <a:tr h="462279">
                <a:tc>
                  <a:txBody>
                    <a:bodyPr/>
                    <a:lstStyle/>
                    <a:p>
                      <a:pPr marL="180000" algn="l" fontAlgn="b"/>
                      <a:r>
                        <a:rPr lang="ru-RU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Стоимость работ, руб/м2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800-1200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1000-1400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900-1300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33061514"/>
                  </a:ext>
                </a:extLst>
              </a:tr>
              <a:tr h="462279">
                <a:tc>
                  <a:txBody>
                    <a:bodyPr/>
                    <a:lstStyle/>
                    <a:p>
                      <a:pPr marL="180000" algn="l" fontAlgn="b"/>
                      <a:r>
                        <a:rPr lang="ru-RU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Адгезия к бетону, МПа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20504405"/>
                  </a:ext>
                </a:extLst>
              </a:tr>
              <a:tr h="462279">
                <a:tc>
                  <a:txBody>
                    <a:bodyPr/>
                    <a:lstStyle/>
                    <a:p>
                      <a:pPr marL="180000" algn="l" fontAlgn="b"/>
                      <a:r>
                        <a:rPr lang="ru-RU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Адгезия к металлу, МПа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нет данных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09294385"/>
                  </a:ext>
                </a:extLst>
              </a:tr>
              <a:tr h="462279">
                <a:tc>
                  <a:txBody>
                    <a:bodyPr/>
                    <a:lstStyle/>
                    <a:p>
                      <a:pPr marL="180000" algn="l" fontAlgn="b"/>
                      <a:r>
                        <a:rPr lang="ru-RU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Температура нанесения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 -10 °С до +35 °С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 + 5 °С до +30 °С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 + 5 °С до +30 °С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72834820"/>
                  </a:ext>
                </a:extLst>
              </a:tr>
              <a:tr h="462279">
                <a:tc>
                  <a:txBody>
                    <a:bodyPr/>
                    <a:lstStyle/>
                    <a:p>
                      <a:pPr marL="180000" algn="l" fontAlgn="b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Температура эксплуатации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 - 60 °С до +80 °С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 - 35 °С до +80 °С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 - 35 °С до +80 °С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1159761"/>
                  </a:ext>
                </a:extLst>
              </a:tr>
              <a:tr h="462279">
                <a:tc>
                  <a:txBody>
                    <a:bodyPr/>
                    <a:lstStyle/>
                    <a:p>
                      <a:pPr marL="180000" algn="l" fontAlgn="b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Прочность, МПа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36225067"/>
                  </a:ext>
                </a:extLst>
              </a:tr>
              <a:tr h="462279">
                <a:tc>
                  <a:txBody>
                    <a:bodyPr/>
                    <a:lstStyle/>
                    <a:p>
                      <a:pPr marL="180000" algn="l" fontAlgn="b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Удлинение при разрыве,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73997278"/>
                  </a:ext>
                </a:extLst>
              </a:tr>
              <a:tr h="462279">
                <a:tc>
                  <a:txBody>
                    <a:bodyPr/>
                    <a:lstStyle/>
                    <a:p>
                      <a:pPr marL="180000" algn="l" fontAlgn="b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Срок службы, лет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менее 25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менее 15 лет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нет данных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33255364"/>
                  </a:ext>
                </a:extLst>
              </a:tr>
            </a:tbl>
          </a:graphicData>
        </a:graphic>
      </p:graphicFrame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25" y="9512904"/>
            <a:ext cx="3744475" cy="562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1663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араллелограмм 12"/>
          <p:cNvSpPr/>
          <p:nvPr/>
        </p:nvSpPr>
        <p:spPr>
          <a:xfrm>
            <a:off x="8839200" y="1585491"/>
            <a:ext cx="13258800" cy="8701509"/>
          </a:xfrm>
          <a:prstGeom prst="parallelogram">
            <a:avLst/>
          </a:prstGeom>
          <a:solidFill>
            <a:srgbClr val="001950">
              <a:alpha val="8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араллелограмм 13"/>
          <p:cNvSpPr/>
          <p:nvPr/>
        </p:nvSpPr>
        <p:spPr>
          <a:xfrm>
            <a:off x="9982200" y="0"/>
            <a:ext cx="13258800" cy="10287000"/>
          </a:xfrm>
          <a:prstGeom prst="parallelogram">
            <a:avLst/>
          </a:prstGeom>
          <a:solidFill>
            <a:srgbClr val="AA0000">
              <a:alpha val="8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2"/>
          <p:cNvSpPr txBox="1"/>
          <p:nvPr/>
        </p:nvSpPr>
        <p:spPr>
          <a:xfrm>
            <a:off x="1905000" y="875537"/>
            <a:ext cx="10163578" cy="14632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42"/>
              </a:lnSpc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НЕХВАТКА НОРМАТИВНОЙ БАЗЫ</a:t>
            </a:r>
          </a:p>
          <a:p>
            <a:pPr>
              <a:lnSpc>
                <a:spcPts val="6042"/>
              </a:lnSpc>
            </a:pP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690825" y="2443553"/>
            <a:ext cx="9464465" cy="65727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62"/>
              </a:lnSpc>
            </a:pP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дорожное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покрытие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Matacryl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разработан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ГОСТ Р 53627-2009;</a:t>
            </a:r>
          </a:p>
          <a:p>
            <a:pPr>
              <a:lnSpc>
                <a:spcPts val="4262"/>
              </a:lnSpc>
            </a:pPr>
            <a:endParaRPr lang="en-US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4262"/>
              </a:lnSpc>
            </a:pP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Система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Matacryl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прошла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ряд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испытаний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институте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транспортного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строительства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(ЦНИИС);</a:t>
            </a:r>
          </a:p>
          <a:p>
            <a:pPr>
              <a:lnSpc>
                <a:spcPts val="4262"/>
              </a:lnSpc>
            </a:pPr>
            <a:endParaRPr lang="en-US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4262"/>
              </a:lnSpc>
            </a:pP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основе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испытаний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учитывая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зарубежный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опыт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строительства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институтом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ЦНИИС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был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разработан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подробный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технологический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регламент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устройству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покрытия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ts val="4262"/>
              </a:lnSpc>
              <a:spcBef>
                <a:spcPct val="0"/>
              </a:spcBef>
            </a:pPr>
            <a:endParaRPr lang="en-US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7"/>
          <p:cNvGrpSpPr/>
          <p:nvPr/>
        </p:nvGrpSpPr>
        <p:grpSpPr>
          <a:xfrm>
            <a:off x="17071728" y="9029700"/>
            <a:ext cx="569595" cy="228600"/>
            <a:chOff x="0" y="0"/>
            <a:chExt cx="759460" cy="304800"/>
          </a:xfrm>
          <a:solidFill>
            <a:schemeClr val="bg1"/>
          </a:solidFill>
        </p:grpSpPr>
        <p:grpSp>
          <p:nvGrpSpPr>
            <p:cNvPr id="16" name="Group 8"/>
            <p:cNvGrpSpPr>
              <a:grpSpLocks noChangeAspect="1"/>
            </p:cNvGrpSpPr>
            <p:nvPr/>
          </p:nvGrpSpPr>
          <p:grpSpPr>
            <a:xfrm>
              <a:off x="0" y="0"/>
              <a:ext cx="304800" cy="304800"/>
              <a:chOff x="0" y="0"/>
              <a:chExt cx="1708150" cy="1708150"/>
            </a:xfrm>
            <a:grpFill/>
          </p:grpSpPr>
          <p:sp>
            <p:nvSpPr>
              <p:cNvPr id="19" name="Freeform 9"/>
              <p:cNvSpPr/>
              <p:nvPr/>
            </p:nvSpPr>
            <p:spPr>
              <a:xfrm>
                <a:off x="0" y="0"/>
                <a:ext cx="1708150" cy="1708150"/>
              </a:xfrm>
              <a:custGeom>
                <a:avLst/>
                <a:gdLst/>
                <a:ahLst/>
                <a:cxnLst/>
                <a:rect l="l" t="t" r="r" b="b"/>
                <a:pathLst>
                  <a:path w="1708150" h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grpFill/>
            </p:spPr>
          </p:sp>
        </p:grpSp>
        <p:grpSp>
          <p:nvGrpSpPr>
            <p:cNvPr id="17" name="Group 10"/>
            <p:cNvGrpSpPr>
              <a:grpSpLocks noChangeAspect="1"/>
            </p:cNvGrpSpPr>
            <p:nvPr/>
          </p:nvGrpSpPr>
          <p:grpSpPr>
            <a:xfrm>
              <a:off x="454660" y="0"/>
              <a:ext cx="304800" cy="304800"/>
              <a:chOff x="0" y="0"/>
              <a:chExt cx="6350000" cy="6350000"/>
            </a:xfrm>
            <a:grpFill/>
          </p:grpSpPr>
          <p:sp>
            <p:nvSpPr>
              <p:cNvPr id="18" name="Freeform 11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4928870" y="0"/>
                      <a:pt x="6350000" y="1421130"/>
                      <a:pt x="6350000" y="3175000"/>
                    </a:cubicBezTo>
                    <a:cubicBezTo>
                      <a:pt x="6350000" y="4928870"/>
                      <a:pt x="4928870" y="6350000"/>
                      <a:pt x="3175000" y="6350000"/>
                    </a:cubicBezTo>
                    <a:cubicBezTo>
                      <a:pt x="1421130" y="6350000"/>
                      <a:pt x="0" y="4928870"/>
                      <a:pt x="0" y="3175000"/>
                    </a:cubicBezTo>
                    <a:cubicBezTo>
                      <a:pt x="0" y="1421130"/>
                      <a:pt x="1421130" y="0"/>
                      <a:pt x="3175000" y="0"/>
                    </a:cubicBezTo>
                    <a:close/>
                  </a:path>
                </a:pathLst>
              </a:custGeom>
              <a:grpFill/>
            </p:spPr>
          </p:sp>
        </p:grpSp>
      </p:grpSp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25" y="9512904"/>
            <a:ext cx="3744475" cy="562873"/>
          </a:xfrm>
          <a:prstGeom prst="rect">
            <a:avLst/>
          </a:prstGeom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4000"/>
                    </a14:imgEffect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965" y="1774523"/>
            <a:ext cx="5257800" cy="7457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араллелограмм 30"/>
          <p:cNvSpPr/>
          <p:nvPr/>
        </p:nvSpPr>
        <p:spPr>
          <a:xfrm>
            <a:off x="-302421" y="876300"/>
            <a:ext cx="16855876" cy="1287720"/>
          </a:xfrm>
          <a:prstGeom prst="parallelogram">
            <a:avLst/>
          </a:prstGeom>
          <a:solidFill>
            <a:srgbClr val="AA0000">
              <a:alpha val="8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Параллелограмм 40"/>
          <p:cNvSpPr/>
          <p:nvPr/>
        </p:nvSpPr>
        <p:spPr>
          <a:xfrm>
            <a:off x="-683422" y="1104900"/>
            <a:ext cx="16522861" cy="1174045"/>
          </a:xfrm>
          <a:prstGeom prst="parallelogram">
            <a:avLst/>
          </a:prstGeom>
          <a:solidFill>
            <a:srgbClr val="001950">
              <a:alpha val="8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2"/>
          <p:cNvGrpSpPr/>
          <p:nvPr/>
        </p:nvGrpSpPr>
        <p:grpSpPr>
          <a:xfrm>
            <a:off x="16992600" y="9258300"/>
            <a:ext cx="569595" cy="228600"/>
            <a:chOff x="0" y="0"/>
            <a:chExt cx="759460" cy="304800"/>
          </a:xfrm>
        </p:grpSpPr>
        <p:grpSp>
          <p:nvGrpSpPr>
            <p:cNvPr id="3" name="Group 3"/>
            <p:cNvGrpSpPr>
              <a:grpSpLocks noChangeAspect="1"/>
            </p:cNvGrpSpPr>
            <p:nvPr/>
          </p:nvGrpSpPr>
          <p:grpSpPr>
            <a:xfrm>
              <a:off x="0" y="0"/>
              <a:ext cx="304800" cy="304800"/>
              <a:chOff x="0" y="0"/>
              <a:chExt cx="1708150" cy="170815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708150" cy="1708150"/>
              </a:xfrm>
              <a:custGeom>
                <a:avLst/>
                <a:gdLst/>
                <a:ahLst/>
                <a:cxnLst/>
                <a:rect l="l" t="t" r="r" b="b"/>
                <a:pathLst>
                  <a:path w="1708150" h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EB1032"/>
              </a:solidFill>
            </p:spPr>
          </p:sp>
        </p:grpSp>
        <p:grpSp>
          <p:nvGrpSpPr>
            <p:cNvPr id="5" name="Group 5"/>
            <p:cNvGrpSpPr>
              <a:grpSpLocks noChangeAspect="1"/>
            </p:cNvGrpSpPr>
            <p:nvPr/>
          </p:nvGrpSpPr>
          <p:grpSpPr>
            <a:xfrm>
              <a:off x="454660" y="0"/>
              <a:ext cx="304800" cy="304800"/>
              <a:chOff x="0" y="0"/>
              <a:chExt cx="6350000" cy="63500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4928870" y="0"/>
                      <a:pt x="6350000" y="1421130"/>
                      <a:pt x="6350000" y="3175000"/>
                    </a:cubicBezTo>
                    <a:cubicBezTo>
                      <a:pt x="6350000" y="4928870"/>
                      <a:pt x="4928870" y="6350000"/>
                      <a:pt x="3175000" y="6350000"/>
                    </a:cubicBezTo>
                    <a:cubicBezTo>
                      <a:pt x="1421130" y="6350000"/>
                      <a:pt x="0" y="4928870"/>
                      <a:pt x="0" y="3175000"/>
                    </a:cubicBezTo>
                    <a:cubicBezTo>
                      <a:pt x="0" y="1421130"/>
                      <a:pt x="1421130" y="0"/>
                      <a:pt x="3175000" y="0"/>
                    </a:cubicBezTo>
                    <a:close/>
                  </a:path>
                </a:pathLst>
              </a:custGeom>
              <a:solidFill>
                <a:srgbClr val="EB1032"/>
              </a:solidFill>
            </p:spPr>
          </p:sp>
        </p:grpSp>
      </p:grpSp>
      <p:sp>
        <p:nvSpPr>
          <p:cNvPr id="11" name="TextBox 11"/>
          <p:cNvSpPr txBox="1"/>
          <p:nvPr/>
        </p:nvSpPr>
        <p:spPr>
          <a:xfrm>
            <a:off x="370840" y="1230346"/>
            <a:ext cx="15468600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30"/>
              </a:lnSpc>
            </a:pP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СРАВНЕНИЕ ПОЛИМЕРНОГО ПОКРЫТИЯ MATACRYL® </a:t>
            </a:r>
            <a:br>
              <a:rPr lang="ru-RU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ТРАДИЦИОННЫМ ПОКРЫТИЕМ НА ОСНОВЕ АСФАЛЬТОБЕТОНА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504753" y="3325692"/>
            <a:ext cx="3992926" cy="423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54"/>
              </a:lnSpc>
            </a:pPr>
            <a:r>
              <a:rPr lang="en-US" sz="2324" dirty="0" err="1">
                <a:latin typeface="Arial" panose="020B0604020202020204" pitchFamily="34" charset="0"/>
                <a:cs typeface="Arial" panose="020B0604020202020204" pitchFamily="34" charset="0"/>
              </a:rPr>
              <a:t>Прочность</a:t>
            </a:r>
            <a:r>
              <a:rPr lang="en-US" sz="232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24" dirty="0" err="1">
                <a:latin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lang="en-US" sz="232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24" dirty="0" err="1">
                <a:latin typeface="Arial" panose="020B0604020202020204" pitchFamily="34" charset="0"/>
                <a:cs typeface="Arial" panose="020B0604020202020204" pitchFamily="34" charset="0"/>
              </a:rPr>
              <a:t>сжатие</a:t>
            </a:r>
            <a:endParaRPr lang="en-US" sz="2324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3521175" y="3693907"/>
            <a:ext cx="2760007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в 27 </a:t>
            </a:r>
            <a:r>
              <a:rPr lang="en-US" sz="5000" b="1" dirty="0" err="1">
                <a:latin typeface="Arial" panose="020B0604020202020204" pitchFamily="34" charset="0"/>
                <a:cs typeface="Arial" panose="020B0604020202020204" pitchFamily="34" charset="0"/>
              </a:rPr>
              <a:t>раз</a:t>
            </a:r>
            <a:endParaRPr lang="en-US" sz="5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7749415" y="3325691"/>
            <a:ext cx="3983269" cy="4231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54"/>
              </a:lnSpc>
            </a:pPr>
            <a:r>
              <a:rPr lang="en-US" sz="2324" dirty="0" err="1">
                <a:latin typeface="Arial" panose="020B0604020202020204" pitchFamily="34" charset="0"/>
                <a:cs typeface="Arial" panose="020B0604020202020204" pitchFamily="34" charset="0"/>
              </a:rPr>
              <a:t>Усталостная</a:t>
            </a:r>
            <a:r>
              <a:rPr lang="en-US" sz="232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24" dirty="0" err="1">
                <a:latin typeface="Arial" panose="020B0604020202020204" pitchFamily="34" charset="0"/>
                <a:cs typeface="Arial" panose="020B0604020202020204" pitchFamily="34" charset="0"/>
              </a:rPr>
              <a:t>долговечность</a:t>
            </a:r>
            <a:r>
              <a:rPr lang="en-US" sz="232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789150" y="3698635"/>
            <a:ext cx="2760007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в 40 </a:t>
            </a:r>
            <a:r>
              <a:rPr lang="en-US" sz="5000" b="1" dirty="0" err="1">
                <a:latin typeface="Arial" panose="020B0604020202020204" pitchFamily="34" charset="0"/>
                <a:cs typeface="Arial" panose="020B0604020202020204" pitchFamily="34" charset="0"/>
              </a:rPr>
              <a:t>раз</a:t>
            </a:r>
            <a:endParaRPr lang="en-US" sz="5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2854859" y="3348237"/>
            <a:ext cx="3698596" cy="423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54"/>
              </a:lnSpc>
            </a:pPr>
            <a:r>
              <a:rPr lang="en-US" sz="2324" dirty="0" err="1">
                <a:latin typeface="Arial" panose="020B0604020202020204" pitchFamily="34" charset="0"/>
                <a:cs typeface="Arial" panose="020B0604020202020204" pitchFamily="34" charset="0"/>
              </a:rPr>
              <a:t>Сопротивление</a:t>
            </a:r>
            <a:r>
              <a:rPr lang="en-US" sz="232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24" dirty="0" err="1">
                <a:latin typeface="Arial" panose="020B0604020202020204" pitchFamily="34" charset="0"/>
                <a:cs typeface="Arial" panose="020B0604020202020204" pitchFamily="34" charset="0"/>
              </a:rPr>
              <a:t>сдвигу</a:t>
            </a:r>
            <a:endParaRPr lang="en-US" sz="2324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2792252" y="3672357"/>
            <a:ext cx="2760007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в 18 </a:t>
            </a:r>
            <a:r>
              <a:rPr lang="en-US" sz="5000" b="1" dirty="0" err="1">
                <a:latin typeface="Arial" panose="020B0604020202020204" pitchFamily="34" charset="0"/>
                <a:cs typeface="Arial" panose="020B0604020202020204" pitchFamily="34" charset="0"/>
              </a:rPr>
              <a:t>раз</a:t>
            </a:r>
            <a:endParaRPr lang="en-US" sz="5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6583243" y="7519951"/>
            <a:ext cx="3698596" cy="423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54"/>
              </a:lnSpc>
            </a:pPr>
            <a:r>
              <a:rPr lang="en-US" sz="2324">
                <a:latin typeface="Arial" panose="020B0604020202020204" pitchFamily="34" charset="0"/>
                <a:cs typeface="Arial" panose="020B0604020202020204" pitchFamily="34" charset="0"/>
              </a:rPr>
              <a:t>Вес на кв.м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5990312" y="7869116"/>
            <a:ext cx="2760007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в 10 </a:t>
            </a:r>
            <a:r>
              <a:rPr lang="en-US" sz="5000" b="1" dirty="0" err="1">
                <a:latin typeface="Arial" panose="020B0604020202020204" pitchFamily="34" charset="0"/>
                <a:cs typeface="Arial" panose="020B0604020202020204" pitchFamily="34" charset="0"/>
              </a:rPr>
              <a:t>раз</a:t>
            </a:r>
            <a:endParaRPr lang="en-US" sz="5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1077372" y="7564288"/>
            <a:ext cx="3698596" cy="423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54"/>
              </a:lnSpc>
            </a:pPr>
            <a:r>
              <a:rPr lang="en-US" sz="2324">
                <a:latin typeface="Arial" panose="020B0604020202020204" pitchFamily="34" charset="0"/>
                <a:cs typeface="Arial" panose="020B0604020202020204" pitchFamily="34" charset="0"/>
              </a:rPr>
              <a:t>Водонасыщение 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0747978" y="7869116"/>
            <a:ext cx="2760007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в 10 </a:t>
            </a:r>
            <a:r>
              <a:rPr lang="en-US" sz="5000" b="1" dirty="0" err="1">
                <a:latin typeface="Arial" panose="020B0604020202020204" pitchFamily="34" charset="0"/>
                <a:cs typeface="Arial" panose="020B0604020202020204" pitchFamily="34" charset="0"/>
              </a:rPr>
              <a:t>раз</a:t>
            </a:r>
            <a:endParaRPr lang="en-US" sz="5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6240211" y="5293456"/>
            <a:ext cx="3992926" cy="423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54"/>
              </a:lnSpc>
            </a:pPr>
            <a:r>
              <a:rPr lang="en-US" sz="2324" dirty="0" err="1">
                <a:latin typeface="Arial" panose="020B0604020202020204" pitchFamily="34" charset="0"/>
                <a:cs typeface="Arial" panose="020B0604020202020204" pitchFamily="34" charset="0"/>
              </a:rPr>
              <a:t>Износостойкость</a:t>
            </a:r>
            <a:endParaRPr lang="en-US" sz="2324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6108254" y="5614772"/>
            <a:ext cx="2760007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в 3 </a:t>
            </a:r>
            <a:r>
              <a:rPr lang="en-US" sz="5000" b="1" dirty="0" err="1">
                <a:latin typeface="Arial" panose="020B0604020202020204" pitchFamily="34" charset="0"/>
                <a:cs typeface="Arial" panose="020B0604020202020204" pitchFamily="34" charset="0"/>
              </a:rPr>
              <a:t>раза</a:t>
            </a:r>
            <a:endParaRPr lang="en-US" sz="5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10372102" y="5690944"/>
            <a:ext cx="3698596" cy="423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54"/>
              </a:lnSpc>
            </a:pPr>
            <a:r>
              <a:rPr lang="en-US" sz="2324">
                <a:latin typeface="Arial" panose="020B0604020202020204" pitchFamily="34" charset="0"/>
                <a:cs typeface="Arial" panose="020B0604020202020204" pitchFamily="34" charset="0"/>
              </a:rPr>
              <a:t>Химическая стойкость </a:t>
            </a:r>
          </a:p>
        </p:txBody>
      </p:sp>
      <p:sp>
        <p:nvSpPr>
          <p:cNvPr id="32" name="Стрелка вправо 31"/>
          <p:cNvSpPr/>
          <p:nvPr/>
        </p:nvSpPr>
        <p:spPr>
          <a:xfrm rot="16200000">
            <a:off x="2093607" y="3300207"/>
            <a:ext cx="1562639" cy="1020124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Стрелка вправо 32"/>
          <p:cNvSpPr/>
          <p:nvPr/>
        </p:nvSpPr>
        <p:spPr>
          <a:xfrm rot="16200000">
            <a:off x="6412710" y="3300207"/>
            <a:ext cx="1562639" cy="1020124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Стрелка вправо 33"/>
          <p:cNvSpPr/>
          <p:nvPr/>
        </p:nvSpPr>
        <p:spPr>
          <a:xfrm rot="16200000">
            <a:off x="11346662" y="3281158"/>
            <a:ext cx="1562639" cy="1020124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Стрелка вправо 34"/>
          <p:cNvSpPr/>
          <p:nvPr/>
        </p:nvSpPr>
        <p:spPr>
          <a:xfrm rot="16200000">
            <a:off x="4589563" y="5152769"/>
            <a:ext cx="1562639" cy="1020124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Стрелка вправо 35"/>
          <p:cNvSpPr/>
          <p:nvPr/>
        </p:nvSpPr>
        <p:spPr>
          <a:xfrm rot="16200000">
            <a:off x="9097119" y="5152769"/>
            <a:ext cx="1562639" cy="1020124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Стрелка вправо 36"/>
          <p:cNvSpPr/>
          <p:nvPr/>
        </p:nvSpPr>
        <p:spPr>
          <a:xfrm rot="5400000">
            <a:off x="4301164" y="7359054"/>
            <a:ext cx="1562639" cy="1020124"/>
          </a:xfrm>
          <a:prstGeom prst="rightArrow">
            <a:avLst/>
          </a:prstGeom>
          <a:solidFill>
            <a:srgbClr val="0019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92F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Стрелка вправо 37"/>
          <p:cNvSpPr/>
          <p:nvPr/>
        </p:nvSpPr>
        <p:spPr>
          <a:xfrm rot="5400000">
            <a:off x="9538132" y="7419374"/>
            <a:ext cx="1562639" cy="1020124"/>
          </a:xfrm>
          <a:prstGeom prst="rightArrow">
            <a:avLst/>
          </a:prstGeom>
          <a:solidFill>
            <a:srgbClr val="0019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92F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25" y="9512904"/>
            <a:ext cx="3744475" cy="56287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араллелограмм 15"/>
          <p:cNvSpPr/>
          <p:nvPr/>
        </p:nvSpPr>
        <p:spPr>
          <a:xfrm>
            <a:off x="8991600" y="1562100"/>
            <a:ext cx="13258800" cy="8701509"/>
          </a:xfrm>
          <a:prstGeom prst="parallelogram">
            <a:avLst/>
          </a:prstGeom>
          <a:solidFill>
            <a:srgbClr val="001950">
              <a:alpha val="8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араллелограмм 16"/>
          <p:cNvSpPr/>
          <p:nvPr/>
        </p:nvSpPr>
        <p:spPr>
          <a:xfrm>
            <a:off x="10134600" y="-38100"/>
            <a:ext cx="13258800" cy="10287000"/>
          </a:xfrm>
          <a:prstGeom prst="parallelogram">
            <a:avLst/>
          </a:prstGeom>
          <a:solidFill>
            <a:srgbClr val="AA0000">
              <a:alpha val="8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7"/>
          <p:cNvGrpSpPr/>
          <p:nvPr/>
        </p:nvGrpSpPr>
        <p:grpSpPr>
          <a:xfrm>
            <a:off x="17224128" y="9182100"/>
            <a:ext cx="569595" cy="228600"/>
            <a:chOff x="0" y="0"/>
            <a:chExt cx="759460" cy="304800"/>
          </a:xfrm>
          <a:solidFill>
            <a:schemeClr val="bg1"/>
          </a:solidFill>
        </p:grpSpPr>
        <p:grpSp>
          <p:nvGrpSpPr>
            <p:cNvPr id="19" name="Group 8"/>
            <p:cNvGrpSpPr>
              <a:grpSpLocks noChangeAspect="1"/>
            </p:cNvGrpSpPr>
            <p:nvPr/>
          </p:nvGrpSpPr>
          <p:grpSpPr>
            <a:xfrm>
              <a:off x="0" y="0"/>
              <a:ext cx="304800" cy="304800"/>
              <a:chOff x="0" y="0"/>
              <a:chExt cx="1708150" cy="1708150"/>
            </a:xfrm>
            <a:grpFill/>
          </p:grpSpPr>
          <p:sp>
            <p:nvSpPr>
              <p:cNvPr id="22" name="Freeform 9"/>
              <p:cNvSpPr/>
              <p:nvPr/>
            </p:nvSpPr>
            <p:spPr>
              <a:xfrm>
                <a:off x="0" y="0"/>
                <a:ext cx="1708150" cy="1708150"/>
              </a:xfrm>
              <a:custGeom>
                <a:avLst/>
                <a:gdLst/>
                <a:ahLst/>
                <a:cxnLst/>
                <a:rect l="l" t="t" r="r" b="b"/>
                <a:pathLst>
                  <a:path w="1708150" h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grpFill/>
            </p:spPr>
          </p:sp>
        </p:grpSp>
        <p:grpSp>
          <p:nvGrpSpPr>
            <p:cNvPr id="20" name="Group 10"/>
            <p:cNvGrpSpPr>
              <a:grpSpLocks noChangeAspect="1"/>
            </p:cNvGrpSpPr>
            <p:nvPr/>
          </p:nvGrpSpPr>
          <p:grpSpPr>
            <a:xfrm>
              <a:off x="454660" y="0"/>
              <a:ext cx="304800" cy="304800"/>
              <a:chOff x="0" y="0"/>
              <a:chExt cx="6350000" cy="6350000"/>
            </a:xfrm>
            <a:grpFill/>
          </p:grpSpPr>
          <p:sp>
            <p:nvSpPr>
              <p:cNvPr id="21" name="Freeform 11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4928870" y="0"/>
                      <a:pt x="6350000" y="1421130"/>
                      <a:pt x="6350000" y="3175000"/>
                    </a:cubicBezTo>
                    <a:cubicBezTo>
                      <a:pt x="6350000" y="4928870"/>
                      <a:pt x="4928870" y="6350000"/>
                      <a:pt x="3175000" y="6350000"/>
                    </a:cubicBezTo>
                    <a:cubicBezTo>
                      <a:pt x="1421130" y="6350000"/>
                      <a:pt x="0" y="4928870"/>
                      <a:pt x="0" y="3175000"/>
                    </a:cubicBezTo>
                    <a:cubicBezTo>
                      <a:pt x="0" y="1421130"/>
                      <a:pt x="1421130" y="0"/>
                      <a:pt x="3175000" y="0"/>
                    </a:cubicBezTo>
                    <a:close/>
                  </a:path>
                </a:pathLst>
              </a:custGeom>
              <a:grpFill/>
            </p:spPr>
          </p:sp>
        </p:grpSp>
      </p:grpSp>
      <p:sp>
        <p:nvSpPr>
          <p:cNvPr id="10" name="TextBox 10"/>
          <p:cNvSpPr txBox="1"/>
          <p:nvPr/>
        </p:nvSpPr>
        <p:spPr>
          <a:xfrm>
            <a:off x="2291863" y="553592"/>
            <a:ext cx="6717956" cy="5859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69"/>
              </a:lnSpc>
              <a:spcBef>
                <a:spcPct val="0"/>
              </a:spcBef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ОПЫТ ПРИМЕНЕНИЯ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974987" y="2030373"/>
            <a:ext cx="11010954" cy="830997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Замена покрытия на пешеходных мостах Варшавского шоссе,</a:t>
            </a:r>
            <a:b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г. Щербинка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282841"/>
            <a:ext cx="7214546" cy="541090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7119" y="3283884"/>
            <a:ext cx="7213154" cy="540986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25" y="9512904"/>
            <a:ext cx="3744475" cy="56287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араллелограмм 21"/>
          <p:cNvSpPr/>
          <p:nvPr/>
        </p:nvSpPr>
        <p:spPr>
          <a:xfrm>
            <a:off x="-302421" y="647700"/>
            <a:ext cx="16855876" cy="1287720"/>
          </a:xfrm>
          <a:prstGeom prst="parallelogram">
            <a:avLst/>
          </a:prstGeom>
          <a:solidFill>
            <a:srgbClr val="AA0000">
              <a:alpha val="8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араллелограмм 22"/>
          <p:cNvSpPr/>
          <p:nvPr/>
        </p:nvSpPr>
        <p:spPr>
          <a:xfrm>
            <a:off x="-683422" y="876300"/>
            <a:ext cx="16522861" cy="1174045"/>
          </a:xfrm>
          <a:prstGeom prst="parallelogram">
            <a:avLst/>
          </a:prstGeom>
          <a:solidFill>
            <a:srgbClr val="001950">
              <a:alpha val="8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Group 2"/>
          <p:cNvGrpSpPr/>
          <p:nvPr/>
        </p:nvGrpSpPr>
        <p:grpSpPr>
          <a:xfrm>
            <a:off x="17071728" y="9029700"/>
            <a:ext cx="569595" cy="228600"/>
            <a:chOff x="0" y="0"/>
            <a:chExt cx="759460" cy="304800"/>
          </a:xfrm>
        </p:grpSpPr>
        <p:grpSp>
          <p:nvGrpSpPr>
            <p:cNvPr id="3" name="Group 3"/>
            <p:cNvGrpSpPr>
              <a:grpSpLocks noChangeAspect="1"/>
            </p:cNvGrpSpPr>
            <p:nvPr/>
          </p:nvGrpSpPr>
          <p:grpSpPr>
            <a:xfrm>
              <a:off x="0" y="0"/>
              <a:ext cx="304800" cy="304800"/>
              <a:chOff x="0" y="0"/>
              <a:chExt cx="1708150" cy="170815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708150" cy="1708150"/>
              </a:xfrm>
              <a:custGeom>
                <a:avLst/>
                <a:gdLst/>
                <a:ahLst/>
                <a:cxnLst/>
                <a:rect l="l" t="t" r="r" b="b"/>
                <a:pathLst>
                  <a:path w="1708150" h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EB1032"/>
              </a:solidFill>
            </p:spPr>
          </p:sp>
        </p:grpSp>
        <p:grpSp>
          <p:nvGrpSpPr>
            <p:cNvPr id="5" name="Group 5"/>
            <p:cNvGrpSpPr>
              <a:grpSpLocks noChangeAspect="1"/>
            </p:cNvGrpSpPr>
            <p:nvPr/>
          </p:nvGrpSpPr>
          <p:grpSpPr>
            <a:xfrm>
              <a:off x="454660" y="0"/>
              <a:ext cx="304800" cy="304800"/>
              <a:chOff x="0" y="0"/>
              <a:chExt cx="6350000" cy="63500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4928870" y="0"/>
                      <a:pt x="6350000" y="1421130"/>
                      <a:pt x="6350000" y="3175000"/>
                    </a:cubicBezTo>
                    <a:cubicBezTo>
                      <a:pt x="6350000" y="4928870"/>
                      <a:pt x="4928870" y="6350000"/>
                      <a:pt x="3175000" y="6350000"/>
                    </a:cubicBezTo>
                    <a:cubicBezTo>
                      <a:pt x="1421130" y="6350000"/>
                      <a:pt x="0" y="4928870"/>
                      <a:pt x="0" y="3175000"/>
                    </a:cubicBezTo>
                    <a:cubicBezTo>
                      <a:pt x="0" y="1421130"/>
                      <a:pt x="1421130" y="0"/>
                      <a:pt x="3175000" y="0"/>
                    </a:cubicBezTo>
                    <a:close/>
                  </a:path>
                </a:pathLst>
              </a:custGeom>
              <a:solidFill>
                <a:srgbClr val="EB1032"/>
              </a:solidFill>
            </p:spPr>
          </p:sp>
        </p:grp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601420" y="2768238"/>
            <a:ext cx="7549048" cy="4992641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533400" y="1170325"/>
            <a:ext cx="6566298" cy="5859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69"/>
              </a:lnSpc>
              <a:spcBef>
                <a:spcPct val="0"/>
              </a:spcBef>
            </a:pP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ОПЫТ ПРИМЕНЕНИЯ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690640" y="8431138"/>
            <a:ext cx="6316109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43"/>
              </a:lnSpc>
            </a:pPr>
            <a:endParaRPr lang="en-US" sz="2516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2843"/>
              </a:lnSpc>
            </a:pPr>
            <a:endParaRPr lang="en-US" sz="2516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9601420" y="8132018"/>
            <a:ext cx="7549048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43"/>
              </a:lnSpc>
            </a:pP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Пешеходные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дорожки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мостового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перехода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через</a:t>
            </a:r>
            <a:b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р.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Нева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Кировский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р-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Ленинградская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., 41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км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2"/>
          <p:cNvSpPr txBox="1"/>
          <p:nvPr/>
        </p:nvSpPr>
        <p:spPr>
          <a:xfrm>
            <a:off x="1447800" y="8160914"/>
            <a:ext cx="7300959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Пешеходный мост, Южный обход Подольска,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Климовская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улица</a:t>
            </a:r>
          </a:p>
          <a:p>
            <a:pPr algn="ctr"/>
            <a:r>
              <a:rPr lang="ru-RU" sz="2400" dirty="0"/>
              <a:t> </a:t>
            </a:r>
          </a:p>
        </p:txBody>
      </p:sp>
      <p:pic>
        <p:nvPicPr>
          <p:cNvPr id="21" name="Picture 1631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60" b="35304"/>
          <a:stretch/>
        </p:blipFill>
        <p:spPr bwMode="auto">
          <a:xfrm>
            <a:off x="1447800" y="2768237"/>
            <a:ext cx="7300960" cy="4992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25" y="9512904"/>
            <a:ext cx="3744475" cy="56287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араллелограмм 18"/>
          <p:cNvSpPr/>
          <p:nvPr/>
        </p:nvSpPr>
        <p:spPr>
          <a:xfrm>
            <a:off x="8991600" y="1562100"/>
            <a:ext cx="13258800" cy="8701509"/>
          </a:xfrm>
          <a:prstGeom prst="parallelogram">
            <a:avLst/>
          </a:prstGeom>
          <a:solidFill>
            <a:srgbClr val="001950">
              <a:alpha val="8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араллелограмм 19"/>
          <p:cNvSpPr/>
          <p:nvPr/>
        </p:nvSpPr>
        <p:spPr>
          <a:xfrm>
            <a:off x="10134600" y="-38100"/>
            <a:ext cx="13258800" cy="10287000"/>
          </a:xfrm>
          <a:prstGeom prst="parallelogram">
            <a:avLst/>
          </a:prstGeom>
          <a:solidFill>
            <a:srgbClr val="AA0000">
              <a:alpha val="8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1" name="Group 7"/>
          <p:cNvGrpSpPr/>
          <p:nvPr/>
        </p:nvGrpSpPr>
        <p:grpSpPr>
          <a:xfrm>
            <a:off x="17224128" y="9182100"/>
            <a:ext cx="569595" cy="228600"/>
            <a:chOff x="0" y="0"/>
            <a:chExt cx="759460" cy="304800"/>
          </a:xfrm>
          <a:solidFill>
            <a:schemeClr val="bg1"/>
          </a:solidFill>
        </p:grpSpPr>
        <p:grpSp>
          <p:nvGrpSpPr>
            <p:cNvPr id="22" name="Group 8"/>
            <p:cNvGrpSpPr>
              <a:grpSpLocks noChangeAspect="1"/>
            </p:cNvGrpSpPr>
            <p:nvPr/>
          </p:nvGrpSpPr>
          <p:grpSpPr>
            <a:xfrm>
              <a:off x="0" y="0"/>
              <a:ext cx="304800" cy="304800"/>
              <a:chOff x="0" y="0"/>
              <a:chExt cx="1708150" cy="1708150"/>
            </a:xfrm>
            <a:grpFill/>
          </p:grpSpPr>
          <p:sp>
            <p:nvSpPr>
              <p:cNvPr id="25" name="Freeform 9"/>
              <p:cNvSpPr/>
              <p:nvPr/>
            </p:nvSpPr>
            <p:spPr>
              <a:xfrm>
                <a:off x="0" y="0"/>
                <a:ext cx="1708150" cy="1708150"/>
              </a:xfrm>
              <a:custGeom>
                <a:avLst/>
                <a:gdLst/>
                <a:ahLst/>
                <a:cxnLst/>
                <a:rect l="l" t="t" r="r" b="b"/>
                <a:pathLst>
                  <a:path w="1708150" h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grpFill/>
            </p:spPr>
          </p:sp>
        </p:grpSp>
        <p:grpSp>
          <p:nvGrpSpPr>
            <p:cNvPr id="23" name="Group 10"/>
            <p:cNvGrpSpPr>
              <a:grpSpLocks noChangeAspect="1"/>
            </p:cNvGrpSpPr>
            <p:nvPr/>
          </p:nvGrpSpPr>
          <p:grpSpPr>
            <a:xfrm>
              <a:off x="454660" y="0"/>
              <a:ext cx="304800" cy="304800"/>
              <a:chOff x="0" y="0"/>
              <a:chExt cx="6350000" cy="6350000"/>
            </a:xfrm>
            <a:grpFill/>
          </p:grpSpPr>
          <p:sp>
            <p:nvSpPr>
              <p:cNvPr id="24" name="Freeform 11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4928870" y="0"/>
                      <a:pt x="6350000" y="1421130"/>
                      <a:pt x="6350000" y="3175000"/>
                    </a:cubicBezTo>
                    <a:cubicBezTo>
                      <a:pt x="6350000" y="4928870"/>
                      <a:pt x="4928870" y="6350000"/>
                      <a:pt x="3175000" y="6350000"/>
                    </a:cubicBezTo>
                    <a:cubicBezTo>
                      <a:pt x="1421130" y="6350000"/>
                      <a:pt x="0" y="4928870"/>
                      <a:pt x="0" y="3175000"/>
                    </a:cubicBezTo>
                    <a:cubicBezTo>
                      <a:pt x="0" y="1421130"/>
                      <a:pt x="1421130" y="0"/>
                      <a:pt x="3175000" y="0"/>
                    </a:cubicBezTo>
                    <a:close/>
                  </a:path>
                </a:pathLst>
              </a:custGeom>
              <a:grpFill/>
            </p:spPr>
          </p:sp>
        </p:grpSp>
      </p:grpSp>
      <p:sp>
        <p:nvSpPr>
          <p:cNvPr id="12" name="TextBox 12"/>
          <p:cNvSpPr txBox="1"/>
          <p:nvPr/>
        </p:nvSpPr>
        <p:spPr>
          <a:xfrm>
            <a:off x="1966333" y="7810500"/>
            <a:ext cx="6491867" cy="10977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Устройство покрытия пешеходного моста, МКАД 89-й км, Москва 2003 г.</a:t>
            </a:r>
          </a:p>
          <a:p>
            <a:pPr algn="ctr">
              <a:lnSpc>
                <a:spcPts val="2843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-838200" y="566765"/>
            <a:ext cx="16040193" cy="645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00"/>
              </a:lnSpc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ОПЫТ ПРИМЕНЕНИЯ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926386" y="7797800"/>
            <a:ext cx="6091813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Устройство покрытия пешеходной зоны,| Звенигородский путепровод</a:t>
            </a:r>
          </a:p>
          <a:p>
            <a:pPr algn="ctr"/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3-ая Магистральная ул., Москва</a:t>
            </a:r>
          </a:p>
        </p:txBody>
      </p:sp>
      <p:pic>
        <p:nvPicPr>
          <p:cNvPr id="35" name="Picture 1631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" b="74827"/>
          <a:stretch/>
        </p:blipFill>
        <p:spPr bwMode="auto">
          <a:xfrm>
            <a:off x="10303263" y="2171701"/>
            <a:ext cx="7338060" cy="5348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25" y="9512904"/>
            <a:ext cx="3744475" cy="562873"/>
          </a:xfrm>
          <a:prstGeom prst="rect">
            <a:avLst/>
          </a:prstGeom>
        </p:spPr>
      </p:pic>
      <p:pic>
        <p:nvPicPr>
          <p:cNvPr id="16" name="Picture 2" descr="P:\20_SOTRUDNIKI\PETROV\FLOORS\Materials\RPM\all_mat\Фотографии Объектов\DURACON\D3TR_bridge_Volgogradsky_Moscow_1998_2003\most_volgogr_24.jpg"/>
          <p:cNvPicPr>
            <a:picLocks noGrp="1"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110" y="2201780"/>
            <a:ext cx="7056312" cy="5292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482</TotalTime>
  <Words>671</Words>
  <Application>Microsoft Office PowerPoint</Application>
  <PresentationFormat>Произвольный</PresentationFormat>
  <Paragraphs>144</Paragraphs>
  <Slides>14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7" baseType="lpstr">
      <vt:lpstr>Arial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МАТАКРИЛ</dc:title>
  <dc:creator>Жаркова Дина ZHD</dc:creator>
  <cp:lastModifiedBy>Жаркова Дина ZHD</cp:lastModifiedBy>
  <cp:revision>53</cp:revision>
  <dcterms:created xsi:type="dcterms:W3CDTF">2006-08-16T00:00:00Z</dcterms:created>
  <dcterms:modified xsi:type="dcterms:W3CDTF">2021-09-01T09:00:28Z</dcterms:modified>
  <dc:identifier>DAEcF4FP5BM</dc:identifier>
</cp:coreProperties>
</file>